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414" r:id="rId6"/>
    <p:sldId id="259" r:id="rId7"/>
    <p:sldId id="260" r:id="rId8"/>
    <p:sldId id="262" r:id="rId9"/>
    <p:sldId id="261" r:id="rId10"/>
    <p:sldId id="263" r:id="rId11"/>
    <p:sldId id="264" r:id="rId12"/>
    <p:sldId id="416" r:id="rId13"/>
    <p:sldId id="266" r:id="rId14"/>
    <p:sldId id="267" r:id="rId15"/>
    <p:sldId id="417" r:id="rId16"/>
    <p:sldId id="268" r:id="rId17"/>
    <p:sldId id="269" r:id="rId18"/>
    <p:sldId id="270" r:id="rId19"/>
    <p:sldId id="271" r:id="rId20"/>
    <p:sldId id="273" r:id="rId21"/>
    <p:sldId id="274" r:id="rId22"/>
    <p:sldId id="418" r:id="rId23"/>
    <p:sldId id="275" r:id="rId24"/>
    <p:sldId id="276" r:id="rId25"/>
    <p:sldId id="277" r:id="rId26"/>
    <p:sldId id="278" r:id="rId27"/>
    <p:sldId id="420" r:id="rId28"/>
    <p:sldId id="419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421" r:id="rId52"/>
    <p:sldId id="422" r:id="rId53"/>
    <p:sldId id="423" r:id="rId54"/>
    <p:sldId id="424" r:id="rId55"/>
    <p:sldId id="425" r:id="rId56"/>
    <p:sldId id="426" r:id="rId57"/>
    <p:sldId id="323" r:id="rId58"/>
    <p:sldId id="322" r:id="rId59"/>
    <p:sldId id="321" r:id="rId60"/>
    <p:sldId id="320" r:id="rId61"/>
    <p:sldId id="319" r:id="rId62"/>
    <p:sldId id="318" r:id="rId63"/>
    <p:sldId id="317" r:id="rId64"/>
    <p:sldId id="316" r:id="rId65"/>
    <p:sldId id="329" r:id="rId66"/>
    <p:sldId id="328" r:id="rId67"/>
    <p:sldId id="327" r:id="rId68"/>
    <p:sldId id="326" r:id="rId69"/>
    <p:sldId id="427" r:id="rId70"/>
    <p:sldId id="428" r:id="rId71"/>
    <p:sldId id="429" r:id="rId72"/>
    <p:sldId id="430" r:id="rId73"/>
    <p:sldId id="431" r:id="rId74"/>
    <p:sldId id="432" r:id="rId75"/>
    <p:sldId id="433" r:id="rId76"/>
    <p:sldId id="325" r:id="rId77"/>
    <p:sldId id="324" r:id="rId78"/>
    <p:sldId id="306" r:id="rId79"/>
    <p:sldId id="307" r:id="rId80"/>
    <p:sldId id="336" r:id="rId81"/>
    <p:sldId id="335" r:id="rId82"/>
    <p:sldId id="334" r:id="rId83"/>
    <p:sldId id="333" r:id="rId84"/>
    <p:sldId id="332" r:id="rId85"/>
    <p:sldId id="331" r:id="rId86"/>
    <p:sldId id="330" r:id="rId87"/>
    <p:sldId id="308" r:id="rId88"/>
    <p:sldId id="346" r:id="rId89"/>
    <p:sldId id="345" r:id="rId90"/>
    <p:sldId id="344" r:id="rId91"/>
    <p:sldId id="343" r:id="rId92"/>
    <p:sldId id="342" r:id="rId93"/>
    <p:sldId id="341" r:id="rId94"/>
    <p:sldId id="340" r:id="rId95"/>
    <p:sldId id="339" r:id="rId96"/>
    <p:sldId id="338" r:id="rId97"/>
    <p:sldId id="337" r:id="rId98"/>
    <p:sldId id="310" r:id="rId99"/>
    <p:sldId id="309" r:id="rId100"/>
    <p:sldId id="305" r:id="rId101"/>
    <p:sldId id="311" r:id="rId102"/>
    <p:sldId id="312" r:id="rId103"/>
    <p:sldId id="313" r:id="rId104"/>
    <p:sldId id="314" r:id="rId105"/>
    <p:sldId id="315" r:id="rId106"/>
    <p:sldId id="348" r:id="rId107"/>
    <p:sldId id="347" r:id="rId108"/>
    <p:sldId id="349" r:id="rId109"/>
    <p:sldId id="350" r:id="rId110"/>
    <p:sldId id="351" r:id="rId111"/>
    <p:sldId id="352" r:id="rId112"/>
    <p:sldId id="353" r:id="rId113"/>
    <p:sldId id="354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76" r:id="rId123"/>
    <p:sldId id="368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F65CA65-6854-43E0-99E8-25C4F23CDD44}">
          <p14:sldIdLst>
            <p14:sldId id="256"/>
            <p14:sldId id="265"/>
            <p14:sldId id="257"/>
            <p14:sldId id="258"/>
            <p14:sldId id="414"/>
            <p14:sldId id="259"/>
            <p14:sldId id="260"/>
            <p14:sldId id="262"/>
            <p14:sldId id="261"/>
            <p14:sldId id="263"/>
            <p14:sldId id="264"/>
            <p14:sldId id="416"/>
            <p14:sldId id="266"/>
            <p14:sldId id="267"/>
            <p14:sldId id="417"/>
            <p14:sldId id="268"/>
            <p14:sldId id="269"/>
            <p14:sldId id="270"/>
            <p14:sldId id="271"/>
            <p14:sldId id="273"/>
            <p14:sldId id="274"/>
            <p14:sldId id="418"/>
            <p14:sldId id="275"/>
            <p14:sldId id="276"/>
            <p14:sldId id="277"/>
            <p14:sldId id="278"/>
            <p14:sldId id="420"/>
            <p14:sldId id="41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421"/>
            <p14:sldId id="422"/>
            <p14:sldId id="423"/>
            <p14:sldId id="424"/>
            <p14:sldId id="425"/>
            <p14:sldId id="426"/>
            <p14:sldId id="323"/>
            <p14:sldId id="322"/>
            <p14:sldId id="321"/>
            <p14:sldId id="320"/>
            <p14:sldId id="319"/>
            <p14:sldId id="318"/>
            <p14:sldId id="317"/>
            <p14:sldId id="316"/>
            <p14:sldId id="329"/>
            <p14:sldId id="328"/>
            <p14:sldId id="327"/>
            <p14:sldId id="3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제목 없는 구역" id="{4059CA01-F01F-4066-AF99-A12D69A3891D}">
          <p14:sldIdLst>
            <p14:sldId id="325"/>
            <p14:sldId id="324"/>
            <p14:sldId id="306"/>
            <p14:sldId id="307"/>
            <p14:sldId id="336"/>
            <p14:sldId id="335"/>
            <p14:sldId id="334"/>
            <p14:sldId id="333"/>
            <p14:sldId id="332"/>
            <p14:sldId id="331"/>
            <p14:sldId id="330"/>
            <p14:sldId id="308"/>
            <p14:sldId id="346"/>
            <p14:sldId id="345"/>
            <p14:sldId id="344"/>
            <p14:sldId id="343"/>
            <p14:sldId id="342"/>
            <p14:sldId id="341"/>
            <p14:sldId id="340"/>
            <p14:sldId id="339"/>
            <p14:sldId id="338"/>
            <p14:sldId id="337"/>
            <p14:sldId id="310"/>
            <p14:sldId id="309"/>
            <p14:sldId id="305"/>
            <p14:sldId id="311"/>
            <p14:sldId id="312"/>
            <p14:sldId id="313"/>
            <p14:sldId id="314"/>
            <p14:sldId id="315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76"/>
            <p14:sldId id="368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9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2B4B8-05B2-4A27-804E-C9EA10EE5262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D0FD6-1CFB-47FE-9B7B-104F864AB7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p49rok1/command_hello.git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&#49324;&#50857;&#51088;&#51060;&#47492;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/</a:t>
            </a:r>
            <a:r>
              <a:rPr lang="en-US" altLang="ko-KR" sz="3200" dirty="0" err="1"/>
              <a:t>GitHub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7B866F-30F6-4EFD-A31E-FE3194F0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41213"/>
            <a:ext cx="5904656" cy="45793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(5)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ko-KR" altLang="en-US" sz="3200" b="1" dirty="0">
                <a:solidFill>
                  <a:srgbClr val="FF0000"/>
                </a:solidFill>
              </a:rPr>
              <a:t>에 포함된 컴포넌트중 </a:t>
            </a:r>
            <a:r>
              <a:rPr lang="ko-KR" altLang="en-US" sz="3200" b="1" dirty="0" err="1">
                <a:solidFill>
                  <a:srgbClr val="FF0000"/>
                </a:solidFill>
              </a:rPr>
              <a:t>어느것을</a:t>
            </a:r>
            <a:r>
              <a:rPr lang="ko-KR" altLang="en-US" sz="3200" b="1" dirty="0">
                <a:solidFill>
                  <a:srgbClr val="FF0000"/>
                </a:solidFill>
              </a:rPr>
              <a:t> 사용할지 결정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5" name="아래쪽 화살표 4"/>
          <p:cNvSpPr/>
          <p:nvPr/>
        </p:nvSpPr>
        <p:spPr>
          <a:xfrm rot="3315482">
            <a:off x="4152475" y="3754785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32040" y="3658049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기본 체크된 것 그대로 사용한다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288496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3275856" y="299695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8100392" y="4149080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5570320">
            <a:off x="3203848" y="5157192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013176"/>
            <a:ext cx="3275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2014</a:t>
            </a:r>
            <a:r>
              <a:rPr lang="ko-KR" altLang="en-US" b="1" dirty="0">
                <a:solidFill>
                  <a:srgbClr val="FF0000"/>
                </a:solidFill>
              </a:rPr>
              <a:t>년에 등장한 </a:t>
            </a:r>
            <a:r>
              <a:rPr lang="en-US" altLang="ko-KR" b="1" dirty="0">
                <a:solidFill>
                  <a:srgbClr val="FF0000"/>
                </a:solidFill>
              </a:rPr>
              <a:t>Luna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버전부터 자동으로 </a:t>
            </a:r>
            <a:r>
              <a:rPr lang="en-US" altLang="ko-KR" b="1" dirty="0" err="1">
                <a:solidFill>
                  <a:srgbClr val="FF0000"/>
                </a:solidFill>
              </a:rPr>
              <a:t>Egit</a:t>
            </a:r>
            <a:r>
              <a:rPr lang="ko-KR" altLang="en-US" b="1" dirty="0">
                <a:solidFill>
                  <a:srgbClr val="FF0000"/>
                </a:solidFill>
              </a:rPr>
              <a:t>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포함되어있으면 최신버전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설치시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update</a:t>
            </a:r>
            <a:r>
              <a:rPr lang="ko-KR" altLang="en-US" b="1" dirty="0">
                <a:solidFill>
                  <a:srgbClr val="FF0000"/>
                </a:solidFill>
              </a:rPr>
              <a:t>을 누르면 된다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507" y="1340768"/>
            <a:ext cx="4407933" cy="542313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460066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8350" y="2132856"/>
            <a:ext cx="32956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076056" y="292494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4437112"/>
            <a:ext cx="488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Window/-&gt;Perspective-&gt;</a:t>
            </a:r>
            <a:r>
              <a:rPr lang="en-US" altLang="ko-KR" b="1" dirty="0" err="1">
                <a:solidFill>
                  <a:srgbClr val="FF0000"/>
                </a:solidFill>
              </a:rPr>
              <a:t>Oepn</a:t>
            </a:r>
            <a:r>
              <a:rPr lang="en-US" altLang="ko-KR" b="1" dirty="0">
                <a:solidFill>
                  <a:srgbClr val="FF0000"/>
                </a:solidFill>
              </a:rPr>
              <a:t> Perspective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 -&gt;Other</a:t>
            </a:r>
            <a:r>
              <a:rPr lang="ko-KR" altLang="en-US" b="1" dirty="0">
                <a:solidFill>
                  <a:srgbClr val="FF0000"/>
                </a:solidFill>
              </a:rPr>
              <a:t>를 선택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5040560" cy="4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012160" y="242088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32240" y="2492896"/>
            <a:ext cx="203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Perspective</a:t>
            </a:r>
            <a:r>
              <a:rPr lang="ko-KR" altLang="en-US" b="1" dirty="0">
                <a:solidFill>
                  <a:srgbClr val="FF0000"/>
                </a:solidFill>
              </a:rPr>
              <a:t>창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으로</a:t>
            </a:r>
            <a:r>
              <a:rPr lang="ko-KR" altLang="en-US" b="1" dirty="0">
                <a:solidFill>
                  <a:srgbClr val="FF0000"/>
                </a:solidFill>
              </a:rPr>
              <a:t> 전환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5364088" y="479715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12160" y="486916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수행할 메뉴 항목 리스트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 smtClean="0"/>
              <a:t>(5</a:t>
            </a:r>
            <a:r>
              <a:rPr lang="en-US" altLang="ko-KR" sz="3200" dirty="0" smtClean="0"/>
              <a:t>)</a:t>
            </a:r>
            <a:br>
              <a:rPr lang="en-US" altLang="ko-KR" sz="3200" dirty="0" smtClean="0"/>
            </a:br>
            <a:r>
              <a:rPr lang="ko-KR" altLang="en-US" sz="3200" b="1" dirty="0" smtClean="0">
                <a:solidFill>
                  <a:srgbClr val="FF0000"/>
                </a:solidFill>
              </a:rPr>
              <a:t>연결시킬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3200" b="1" dirty="0" err="1" smtClean="0">
                <a:solidFill>
                  <a:srgbClr val="FF0000"/>
                </a:solidFill>
              </a:rPr>
              <a:t>프로젝트명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3200" b="1" dirty="0" err="1" smtClean="0">
                <a:solidFill>
                  <a:srgbClr val="FF0000"/>
                </a:solidFill>
              </a:rPr>
              <a:t>JspStudy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의 오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click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574" y="1772816"/>
            <a:ext cx="3341626" cy="441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949280"/>
            <a:ext cx="16383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0975" y="2276872"/>
            <a:ext cx="5353025" cy="307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 rot="14155216">
            <a:off x="5000158" y="5486985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8212782">
            <a:off x="8141788" y="2704201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020272" y="3068960"/>
            <a:ext cx="13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create</a:t>
            </a:r>
            <a:r>
              <a:rPr lang="ko-KR" altLang="en-US" b="1" dirty="0">
                <a:solidFill>
                  <a:srgbClr val="FF0000"/>
                </a:solidFill>
              </a:rPr>
              <a:t>버튼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6" y="2364836"/>
            <a:ext cx="4456269" cy="32702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 smtClean="0"/>
              <a:t>(4)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저장소 위치 지정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668815" y="3569124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1966848">
            <a:off x="6347427" y="5363169"/>
            <a:ext cx="428628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33666" y="5891851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현재의 작업영역과 저장소 위치는 틀려야 된다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871" y="2331223"/>
            <a:ext cx="4040731" cy="341668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</a:t>
            </a:r>
            <a:r>
              <a:rPr lang="en-US" altLang="ko-KR" sz="3200" dirty="0" smtClean="0"/>
              <a:t>6)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b="1" dirty="0" smtClean="0">
                <a:solidFill>
                  <a:srgbClr val="FF0000"/>
                </a:solidFill>
              </a:rPr>
              <a:t>로컬저장소를 새로 만들면서 프로젝트와 연결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547262" y="3107395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2682471">
            <a:off x="5525572" y="4375731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34" y="1538510"/>
            <a:ext cx="3590925" cy="3905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3565" y="5661248"/>
            <a:ext cx="3348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새로 만들어지면서 프로젝트와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연결된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로컬저장소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7" y="1538510"/>
            <a:ext cx="2762250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및 사용법</a:t>
            </a:r>
            <a:r>
              <a:rPr lang="en-US" altLang="ko-KR" sz="3200" dirty="0"/>
              <a:t>(7)</a:t>
            </a:r>
            <a:br>
              <a:rPr lang="en-US" altLang="ko-KR" sz="3200" dirty="0"/>
            </a:br>
            <a:r>
              <a:rPr lang="ko-KR" altLang="en-US" sz="3200" dirty="0">
                <a:solidFill>
                  <a:srgbClr val="FF0000"/>
                </a:solidFill>
              </a:rPr>
              <a:t>현 프로젝트의 변환 및 </a:t>
            </a:r>
            <a:r>
              <a:rPr lang="en-US" altLang="ko-KR" sz="3200" dirty="0" err="1">
                <a:solidFill>
                  <a:srgbClr val="FF0000"/>
                </a:solidFill>
              </a:rPr>
              <a:t>git</a:t>
            </a:r>
            <a:r>
              <a:rPr lang="en-US" altLang="ko-KR" sz="3200" dirty="0">
                <a:solidFill>
                  <a:srgbClr val="FF0000"/>
                </a:solidFill>
              </a:rPr>
              <a:t> perspective </a:t>
            </a:r>
            <a:r>
              <a:rPr lang="ko-KR" altLang="en-US" sz="3200" dirty="0">
                <a:solidFill>
                  <a:srgbClr val="FF0000"/>
                </a:solidFill>
              </a:rPr>
              <a:t>전환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16832"/>
            <a:ext cx="2935385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0650" y="1772816"/>
            <a:ext cx="39433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2987824" y="2420888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39752" y="2996952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프로젝트명에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  <a:r>
              <a:rPr lang="ko-KR" altLang="en-US" b="1" dirty="0">
                <a:solidFill>
                  <a:srgbClr val="FF0000"/>
                </a:solidFill>
              </a:rPr>
              <a:t>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생기고 옆에 간단히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저장소 정보가 표시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4499992" y="2348880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7956269">
            <a:off x="7183327" y="3232014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092280" y="3861048"/>
            <a:ext cx="22233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프로젝트와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저장소가 연결된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상태를 확인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Working Directory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밑에 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ko-KR" altLang="en-US" b="1" dirty="0">
                <a:solidFill>
                  <a:srgbClr val="002060"/>
                </a:solidFill>
              </a:rPr>
              <a:t>과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 err="1">
                <a:solidFill>
                  <a:srgbClr val="002060"/>
                </a:solidFill>
              </a:rPr>
              <a:t>프로젝트명이</a:t>
            </a:r>
            <a:r>
              <a:rPr lang="ko-KR" altLang="en-US" b="1" dirty="0">
                <a:solidFill>
                  <a:srgbClr val="002060"/>
                </a:solidFill>
              </a:rPr>
              <a:t> 구분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되어있는지 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71736" y="4214818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F5</a:t>
            </a:r>
            <a:r>
              <a:rPr lang="ko-KR" altLang="en-US" b="1" dirty="0" smtClean="0">
                <a:solidFill>
                  <a:srgbClr val="FF0000"/>
                </a:solidFill>
              </a:rPr>
              <a:t>키를 눌러서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새로고침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</a:t>
            </a:r>
            <a:r>
              <a:rPr lang="ko-KR" altLang="en-US" sz="3200" dirty="0"/>
              <a:t>실행먼저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196752"/>
            <a:ext cx="34004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636913"/>
            <a:ext cx="2637718" cy="357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2636912"/>
            <a:ext cx="2376264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2708920"/>
            <a:ext cx="2556792" cy="14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5868144" y="3212976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7596336" y="414908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5013176"/>
            <a:ext cx="536288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124744"/>
            <a:ext cx="378789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>
            <a:off x="3995936" y="1556792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31640" y="227687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파일 작성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32240" y="170080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실행결과 확인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9672" y="3356992"/>
            <a:ext cx="189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프로젝트선택후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Team-&gt;Commit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4149080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커밋메세지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아무문자나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작성후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아래쪽 화살표 16"/>
          <p:cNvSpPr/>
          <p:nvPr/>
        </p:nvSpPr>
        <p:spPr>
          <a:xfrm rot="4800236">
            <a:off x="5213180" y="5433728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940152" y="5157192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test.jsp</a:t>
            </a:r>
            <a:r>
              <a:rPr lang="ko-KR" altLang="en-US" b="1" dirty="0">
                <a:solidFill>
                  <a:srgbClr val="FF0000"/>
                </a:solidFill>
              </a:rPr>
              <a:t>파일뿐만 아니라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여러 개의 원하는 파일도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선택이 가능하다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6732240" y="630932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04048" y="6237312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최종 </a:t>
            </a:r>
            <a:r>
              <a:rPr lang="en-US" altLang="ko-KR" b="1" dirty="0">
                <a:solidFill>
                  <a:srgbClr val="FF0000"/>
                </a:solidFill>
              </a:rPr>
              <a:t>commit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899592" y="2132856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57488" y="4929198"/>
            <a:ext cx="330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오 </a:t>
            </a:r>
            <a:r>
              <a:rPr lang="en-US" altLang="ko-KR" b="1" dirty="0" smtClean="0">
                <a:solidFill>
                  <a:srgbClr val="FF0000"/>
                </a:solidFill>
              </a:rPr>
              <a:t>click Add To index</a:t>
            </a:r>
            <a:r>
              <a:rPr lang="ko-KR" altLang="en-US" b="1" dirty="0" smtClean="0">
                <a:solidFill>
                  <a:srgbClr val="FF0000"/>
                </a:solidFill>
              </a:rPr>
              <a:t>로 등록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664296" cy="429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34671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3995936" y="3501008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63888" y="2708920"/>
            <a:ext cx="1816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perspective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창으로 </a:t>
            </a:r>
            <a:r>
              <a:rPr lang="ko-KR" altLang="en-US" b="1" dirty="0" err="1">
                <a:solidFill>
                  <a:srgbClr val="FF0000"/>
                </a:solidFill>
              </a:rPr>
              <a:t>전환시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3495708">
            <a:off x="2115988" y="4765089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99792" y="5085184"/>
            <a:ext cx="2856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커밋하고</a:t>
            </a:r>
            <a:r>
              <a:rPr lang="ko-KR" altLang="en-US" b="1" dirty="0">
                <a:solidFill>
                  <a:srgbClr val="FF0000"/>
                </a:solidFill>
              </a:rPr>
              <a:t> 나면 물음표가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사라지고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저장소가 </a:t>
            </a:r>
            <a:r>
              <a:rPr lang="ko-KR" altLang="en-US" b="1" dirty="0" err="1">
                <a:solidFill>
                  <a:srgbClr val="FF0000"/>
                </a:solidFill>
              </a:rPr>
              <a:t>추적중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이라는 의미로 </a:t>
            </a:r>
            <a:r>
              <a:rPr lang="ko-KR" altLang="en-US" b="1" dirty="0" err="1">
                <a:solidFill>
                  <a:srgbClr val="FF0000"/>
                </a:solidFill>
              </a:rPr>
              <a:t>노란원통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아이콘이 나타난다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18805112">
            <a:off x="7308304" y="1628800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60232" y="126876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커밋한</a:t>
            </a:r>
            <a:r>
              <a:rPr lang="ko-KR" altLang="en-US" b="1" dirty="0">
                <a:solidFill>
                  <a:srgbClr val="FF0000"/>
                </a:solidFill>
              </a:rPr>
              <a:t> 정보가 출력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새로운 </a:t>
            </a:r>
            <a:r>
              <a:rPr lang="ko-KR" altLang="en-US" sz="3200" dirty="0" err="1"/>
              <a:t>브랜치</a:t>
            </a:r>
            <a:r>
              <a:rPr lang="ko-KR" altLang="en-US" sz="3200" dirty="0"/>
              <a:t> 생성과 이동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3779912" cy="322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3284984"/>
            <a:ext cx="4546059" cy="335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688976">
            <a:off x="3851920" y="2996952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5976" y="1772816"/>
            <a:ext cx="435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Team-&gt;Switch to -&gt; New Branch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941168"/>
            <a:ext cx="266922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10800000">
            <a:off x="3923928" y="5013176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83768" y="4869160"/>
            <a:ext cx="1471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프로젝트명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뒤에 이동한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브랜치가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출력이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(6)-</a:t>
            </a:r>
            <a:r>
              <a:rPr lang="ko-KR" altLang="en-US" sz="3200" dirty="0"/>
              <a:t>시작메뉴 등록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628800"/>
            <a:ext cx="6120680" cy="476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이클립스에서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두번째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-</a:t>
            </a:r>
            <a:r>
              <a:rPr lang="en-US" altLang="ko-KR" sz="3200" dirty="0" err="1"/>
              <a:t>hotfix</a:t>
            </a:r>
            <a:endParaRPr lang="ko-KR" altLang="en-US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4824536" cy="13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645024"/>
            <a:ext cx="217749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3645024"/>
            <a:ext cx="194421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1720" y="3212976"/>
            <a:ext cx="367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프로젝트 </a:t>
            </a:r>
            <a:r>
              <a:rPr lang="ko-KR" altLang="en-US" b="1" dirty="0" err="1">
                <a:solidFill>
                  <a:srgbClr val="FF0000"/>
                </a:solidFill>
              </a:rPr>
              <a:t>선택후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Team-&gt;Commit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268760"/>
            <a:ext cx="546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여러 개의 </a:t>
            </a:r>
            <a:r>
              <a:rPr lang="ko-KR" altLang="en-US" b="1" dirty="0" err="1">
                <a:solidFill>
                  <a:srgbClr val="FF0000"/>
                </a:solidFill>
              </a:rPr>
              <a:t>파일중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을 추가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수정하는 경우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5220072" y="378904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3140968"/>
            <a:ext cx="288032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300192" y="285293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커밋메세지를</a:t>
            </a:r>
            <a:r>
              <a:rPr lang="ko-KR" altLang="en-US" b="1" dirty="0">
                <a:solidFill>
                  <a:srgbClr val="FF0000"/>
                </a:solidFill>
              </a:rPr>
              <a:t> 작성한 후</a:t>
            </a:r>
          </a:p>
        </p:txBody>
      </p:sp>
      <p:sp>
        <p:nvSpPr>
          <p:cNvPr id="12" name="아래쪽 화살표 11"/>
          <p:cNvSpPr/>
          <p:nvPr/>
        </p:nvSpPr>
        <p:spPr>
          <a:xfrm>
            <a:off x="7380312" y="386104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0032" y="4293096"/>
            <a:ext cx="406794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652120" y="58052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수정후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성공</a:t>
            </a:r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4857750"/>
            <a:ext cx="36671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아래쪽 화살표 15"/>
          <p:cNvSpPr/>
          <p:nvPr/>
        </p:nvSpPr>
        <p:spPr>
          <a:xfrm>
            <a:off x="1475656" y="29969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4211960" y="551723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master </a:t>
            </a:r>
            <a:r>
              <a:rPr lang="ko-KR" altLang="en-US" sz="3200" dirty="0" err="1"/>
              <a:t>브랜치</a:t>
            </a:r>
            <a:r>
              <a:rPr lang="ko-KR" altLang="en-US" sz="3200" dirty="0"/>
              <a:t> 전환과 병합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16287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988840"/>
            <a:ext cx="1190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2060848"/>
            <a:ext cx="9144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2636912"/>
            <a:ext cx="19240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077072"/>
            <a:ext cx="369568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79512" y="1412776"/>
            <a:ext cx="626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프로젝트 </a:t>
            </a:r>
            <a:r>
              <a:rPr lang="ko-KR" altLang="en-US" b="1" dirty="0" err="1">
                <a:solidFill>
                  <a:srgbClr val="FF0000"/>
                </a:solidFill>
              </a:rPr>
              <a:t>선택후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Team-&gt;Switch To-&gt;master</a:t>
            </a:r>
            <a:r>
              <a:rPr lang="ko-KR" altLang="en-US" b="1" dirty="0">
                <a:solidFill>
                  <a:srgbClr val="FF0000"/>
                </a:solidFill>
              </a:rPr>
              <a:t>로 전환한 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5172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로 변환후의 수정 전의 내용으로 전환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3203848" y="2996952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08104" y="2420888"/>
            <a:ext cx="1333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아래쪽 화살표 12"/>
          <p:cNvSpPr/>
          <p:nvPr/>
        </p:nvSpPr>
        <p:spPr>
          <a:xfrm>
            <a:off x="899592" y="3717032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91680" y="3789040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파일의 경우</a:t>
            </a: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2420888"/>
            <a:ext cx="10382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652120" y="2132856"/>
            <a:ext cx="21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team-&gt;Merge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936" y="3140968"/>
            <a:ext cx="301258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5768" y="3789040"/>
            <a:ext cx="2088232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아래쪽 화살표 19"/>
          <p:cNvSpPr/>
          <p:nvPr/>
        </p:nvSpPr>
        <p:spPr>
          <a:xfrm rot="15975631">
            <a:off x="6389241" y="3806081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524328" y="472514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merge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최종확인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</a:t>
            </a:r>
            <a:r>
              <a:rPr lang="en-US" altLang="ko-KR" sz="3200" dirty="0"/>
              <a:t>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확인</a:t>
            </a:r>
            <a:r>
              <a:rPr lang="en-US" altLang="ko-KR" sz="3200" dirty="0"/>
              <a:t>(</a:t>
            </a:r>
            <a:r>
              <a:rPr lang="en-US" altLang="ko-KR" sz="3200" b="1" dirty="0">
                <a:solidFill>
                  <a:srgbClr val="FF0000"/>
                </a:solidFill>
              </a:rPr>
              <a:t>master</a:t>
            </a:r>
            <a:r>
              <a:rPr lang="ko-KR" altLang="en-US" sz="3200" b="1" dirty="0">
                <a:solidFill>
                  <a:srgbClr val="FF0000"/>
                </a:solidFill>
              </a:rPr>
              <a:t>로 작업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4968552" cy="150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1340768"/>
            <a:ext cx="606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1.master </a:t>
            </a:r>
            <a:r>
              <a:rPr lang="ko-KR" altLang="en-US" b="1" dirty="0" err="1">
                <a:solidFill>
                  <a:srgbClr val="FF0000"/>
                </a:solidFill>
              </a:rPr>
              <a:t>브랜치인</a:t>
            </a:r>
            <a:r>
              <a:rPr lang="ko-KR" altLang="en-US" b="1" dirty="0">
                <a:solidFill>
                  <a:srgbClr val="FF0000"/>
                </a:solidFill>
              </a:rPr>
              <a:t> 경우</a:t>
            </a:r>
            <a:r>
              <a:rPr lang="en-US" altLang="ko-KR" b="1" dirty="0" smtClean="0">
                <a:solidFill>
                  <a:srgbClr val="FF0000"/>
                </a:solidFill>
              </a:rPr>
              <a:t>(hello.jsp</a:t>
            </a:r>
            <a:r>
              <a:rPr lang="ko-KR" altLang="en-US" b="1" dirty="0">
                <a:solidFill>
                  <a:srgbClr val="FF0000"/>
                </a:solidFill>
              </a:rPr>
              <a:t>의 추가 코딩하는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501008"/>
            <a:ext cx="4331766" cy="287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3933056"/>
            <a:ext cx="2521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r>
              <a:rPr lang="ko-KR" altLang="en-US" b="1" dirty="0">
                <a:solidFill>
                  <a:srgbClr val="FF0000"/>
                </a:solidFill>
              </a:rPr>
              <a:t>프로젝트명의 오른쪽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버튼 </a:t>
            </a:r>
            <a:r>
              <a:rPr lang="ko-KR" altLang="en-US" b="1" dirty="0" err="1">
                <a:solidFill>
                  <a:srgbClr val="FF0000"/>
                </a:solidFill>
              </a:rPr>
              <a:t>클릭후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Team-&gt;Commit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3131840" y="4293096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</a:t>
            </a:r>
            <a:r>
              <a:rPr lang="en-US" altLang="ko-KR" sz="3200" dirty="0"/>
              <a:t>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확인</a:t>
            </a:r>
            <a:r>
              <a:rPr lang="en-US" altLang="ko-KR" sz="3200" dirty="0"/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hotfix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로 작업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628800"/>
            <a:ext cx="791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1.Team-&gt;Switch to-&gt;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를 선택한 경우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브랜치로</a:t>
            </a:r>
            <a:r>
              <a:rPr lang="ko-KR" altLang="en-US" b="1" dirty="0">
                <a:solidFill>
                  <a:srgbClr val="FF0000"/>
                </a:solidFill>
              </a:rPr>
              <a:t> 변환 한 경우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04864"/>
            <a:ext cx="2592288" cy="1605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2627784" y="278092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420888"/>
            <a:ext cx="5256584" cy="156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64652" y="3933056"/>
            <a:ext cx="547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2.hello.jsp</a:t>
            </a:r>
            <a:r>
              <a:rPr lang="ko-KR" altLang="en-US" b="1" dirty="0">
                <a:solidFill>
                  <a:srgbClr val="FF0000"/>
                </a:solidFill>
              </a:rPr>
              <a:t>파일의 소스코드를 위와 같이 변경한 후 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509120"/>
            <a:ext cx="327934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아래쪽 화살표 10"/>
          <p:cNvSpPr/>
          <p:nvPr/>
        </p:nvSpPr>
        <p:spPr>
          <a:xfrm rot="1898730">
            <a:off x="2843808" y="3789040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067944" y="522920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44008" y="5085184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이런식으로</a:t>
            </a:r>
            <a:r>
              <a:rPr lang="ko-KR" altLang="en-US" b="1" dirty="0">
                <a:solidFill>
                  <a:srgbClr val="FF0000"/>
                </a:solidFill>
              </a:rPr>
              <a:t> 수정 후 </a:t>
            </a:r>
            <a:r>
              <a:rPr lang="ko-KR" altLang="en-US" b="1" dirty="0" err="1">
                <a:solidFill>
                  <a:srgbClr val="FF0000"/>
                </a:solidFill>
              </a:rPr>
              <a:t>커밋하는</a:t>
            </a:r>
            <a:r>
              <a:rPr lang="ko-KR" altLang="en-US" b="1" dirty="0">
                <a:solidFill>
                  <a:srgbClr val="FF0000"/>
                </a:solidFill>
              </a:rPr>
              <a:t> 방식으로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각각 독립된 </a:t>
            </a:r>
            <a:r>
              <a:rPr lang="ko-KR" altLang="en-US" b="1" dirty="0" err="1">
                <a:solidFill>
                  <a:srgbClr val="FF0000"/>
                </a:solidFill>
              </a:rPr>
              <a:t>브랜치에서</a:t>
            </a:r>
            <a:r>
              <a:rPr lang="ko-KR" altLang="en-US" b="1" dirty="0">
                <a:solidFill>
                  <a:srgbClr val="FF0000"/>
                </a:solidFill>
              </a:rPr>
              <a:t> 작업을 수행이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가능하다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)(1)</a:t>
            </a:r>
            <a:endParaRPr lang="ko-KR" alt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08920"/>
            <a:ext cx="3600400" cy="185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581128"/>
            <a:ext cx="360040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1412776"/>
            <a:ext cx="3675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master </a:t>
            </a:r>
            <a:r>
              <a:rPr lang="ko-KR" altLang="en-US" b="1" dirty="0" err="1">
                <a:solidFill>
                  <a:srgbClr val="FF0000"/>
                </a:solidFill>
              </a:rPr>
              <a:t>브랜치로</a:t>
            </a:r>
            <a:r>
              <a:rPr lang="ko-KR" altLang="en-US" b="1" dirty="0">
                <a:solidFill>
                  <a:srgbClr val="FF0000"/>
                </a:solidFill>
              </a:rPr>
              <a:t> 선택한 상태에서</a:t>
            </a:r>
            <a:r>
              <a:rPr lang="en-US" altLang="ko-KR" b="1" dirty="0">
                <a:solidFill>
                  <a:srgbClr val="FF0000"/>
                </a:solidFill>
              </a:rPr>
              <a:t> Team-&gt;Merge </a:t>
            </a:r>
            <a:r>
              <a:rPr lang="ko-KR" altLang="en-US" b="1" dirty="0">
                <a:solidFill>
                  <a:srgbClr val="FF0000"/>
                </a:solidFill>
              </a:rPr>
              <a:t>실행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 rot="5400000">
            <a:off x="2087724" y="216886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2060848"/>
            <a:ext cx="3648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 rot="2166798">
            <a:off x="4636591" y="4745866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8726102">
            <a:off x="2690160" y="324192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03848" y="2708920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병합할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브론치선택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3808" y="5445224"/>
            <a:ext cx="13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merge</a:t>
            </a:r>
            <a:r>
              <a:rPr lang="ko-KR" altLang="en-US" b="1" dirty="0">
                <a:solidFill>
                  <a:srgbClr val="FF0000"/>
                </a:solidFill>
              </a:rPr>
              <a:t>실행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0112" y="443711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 </a:t>
            </a:r>
            <a:r>
              <a:rPr lang="ko-KR" altLang="en-US" b="1" dirty="0" err="1">
                <a:solidFill>
                  <a:srgbClr val="FF0000"/>
                </a:solidFill>
              </a:rPr>
              <a:t>에러메세지</a:t>
            </a:r>
            <a:r>
              <a:rPr lang="ko-KR" altLang="en-US" b="1" dirty="0">
                <a:solidFill>
                  <a:srgbClr val="FF0000"/>
                </a:solidFill>
              </a:rPr>
              <a:t> 대화상자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4797152"/>
            <a:ext cx="3888432" cy="17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오른쪽 화살표 16"/>
          <p:cNvSpPr/>
          <p:nvPr/>
        </p:nvSpPr>
        <p:spPr>
          <a:xfrm>
            <a:off x="4355976" y="242088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32040" y="1268760"/>
            <a:ext cx="376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쪽을 </a:t>
            </a:r>
            <a:r>
              <a:rPr lang="ko-KR" altLang="en-US" b="1" dirty="0" err="1">
                <a:solidFill>
                  <a:srgbClr val="FF0000"/>
                </a:solidFill>
              </a:rPr>
              <a:t>커밋을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안시킨상태에서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병합한 경우 발생하는 </a:t>
            </a:r>
            <a:r>
              <a:rPr lang="ko-KR" altLang="en-US" b="1" dirty="0" err="1">
                <a:solidFill>
                  <a:srgbClr val="FF0000"/>
                </a:solidFill>
              </a:rPr>
              <a:t>에러메세지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3453" y="4005064"/>
            <a:ext cx="457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master,hotfix</a:t>
            </a:r>
            <a:r>
              <a:rPr lang="ko-KR" altLang="en-US" b="1" dirty="0">
                <a:solidFill>
                  <a:srgbClr val="FF0000"/>
                </a:solidFill>
              </a:rPr>
              <a:t>를 </a:t>
            </a:r>
            <a:r>
              <a:rPr lang="ko-KR" altLang="en-US" b="1" dirty="0" err="1">
                <a:solidFill>
                  <a:srgbClr val="FF0000"/>
                </a:solidFill>
              </a:rPr>
              <a:t>둘다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후 병합한 경우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)(2)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7632848" cy="253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9373516">
            <a:off x="1630935" y="4430805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4" y="5085184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난 파일은 빨간색 아이콘으로 표시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0800000">
            <a:off x="6444208" y="3212976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64288" y="3140968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난 부분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소스코드 표시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)(3)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8667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484784"/>
            <a:ext cx="3312368" cy="2392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221088"/>
            <a:ext cx="824065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5436096" y="2204864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12160" y="1988840"/>
            <a:ext cx="2821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난 파일을 </a:t>
            </a:r>
            <a:r>
              <a:rPr lang="ko-KR" altLang="en-US" b="1" dirty="0" err="1">
                <a:solidFill>
                  <a:srgbClr val="FF0000"/>
                </a:solidFill>
              </a:rPr>
              <a:t>선택후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오른쪽 버튼을 클릭한 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Team-&gt;Merge Tool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4499992" y="4005064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)(4)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32856"/>
            <a:ext cx="396044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3568" y="1484784"/>
            <a:ext cx="371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smtClean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파일의 수정 전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1440" y="1844824"/>
            <a:ext cx="4532560" cy="243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1412776"/>
            <a:ext cx="371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smtClean="0">
                <a:solidFill>
                  <a:srgbClr val="FF0000"/>
                </a:solidFill>
              </a:rPr>
              <a:t>hello.jsp</a:t>
            </a:r>
            <a:r>
              <a:rPr lang="ko-KR" altLang="en-US" b="1" dirty="0">
                <a:solidFill>
                  <a:srgbClr val="FF0000"/>
                </a:solidFill>
              </a:rPr>
              <a:t>파일의 수정 후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851920" y="3717032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707904" y="2276872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3362323">
            <a:off x="3655696" y="4655837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28662" y="5143512"/>
            <a:ext cx="35468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수정 후 </a:t>
            </a:r>
            <a:r>
              <a:rPr lang="en-US" altLang="ko-KR" b="1" dirty="0">
                <a:solidFill>
                  <a:srgbClr val="FF0000"/>
                </a:solidFill>
              </a:rPr>
              <a:t>Team=&gt;commit </a:t>
            </a:r>
            <a:r>
              <a:rPr lang="ko-KR" altLang="en-US" b="1" dirty="0">
                <a:solidFill>
                  <a:srgbClr val="FF0000"/>
                </a:solidFill>
              </a:rPr>
              <a:t>실행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Oxygen eclipse</a:t>
            </a:r>
            <a:r>
              <a:rPr lang="ko-KR" altLang="en-US" b="1" dirty="0">
                <a:solidFill>
                  <a:srgbClr val="002060"/>
                </a:solidFill>
              </a:rPr>
              <a:t>에서는 커밋할때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Add to index</a:t>
            </a:r>
            <a:r>
              <a:rPr lang="ko-KR" altLang="en-US" b="1" dirty="0">
                <a:solidFill>
                  <a:srgbClr val="002060"/>
                </a:solidFill>
              </a:rPr>
              <a:t>이용해서 추가</a:t>
            </a:r>
            <a:r>
              <a:rPr lang="en-US" altLang="ko-KR" b="1" dirty="0">
                <a:solidFill>
                  <a:srgbClr val="002060"/>
                </a:solidFill>
              </a:rPr>
              <a:t>-&gt;</a:t>
            </a:r>
          </a:p>
          <a:p>
            <a:r>
              <a:rPr lang="ko-KR" altLang="en-US" b="1" dirty="0" err="1">
                <a:solidFill>
                  <a:srgbClr val="002060"/>
                </a:solidFill>
              </a:rPr>
              <a:t>커밋하면</a:t>
            </a:r>
            <a:r>
              <a:rPr lang="ko-KR" altLang="en-US" b="1" dirty="0">
                <a:solidFill>
                  <a:srgbClr val="002060"/>
                </a:solidFill>
              </a:rPr>
              <a:t> 에러유발</a:t>
            </a:r>
            <a:r>
              <a:rPr lang="en-US" altLang="ko-KR" b="1" dirty="0">
                <a:solidFill>
                  <a:srgbClr val="002060"/>
                </a:solidFill>
              </a:rPr>
              <a:t>X</a:t>
            </a:r>
          </a:p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5013176"/>
            <a:ext cx="3791347" cy="101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오른쪽 화살표 15"/>
          <p:cNvSpPr/>
          <p:nvPr/>
        </p:nvSpPr>
        <p:spPr>
          <a:xfrm>
            <a:off x="4427984" y="5373216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20072" y="450912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에러메세지</a:t>
            </a:r>
            <a:r>
              <a:rPr lang="ko-KR" altLang="en-US" b="1" dirty="0">
                <a:solidFill>
                  <a:srgbClr val="FF0000"/>
                </a:solidFill>
              </a:rPr>
              <a:t> 대화상자가 출력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86380" y="6143644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옛날 </a:t>
            </a:r>
            <a:r>
              <a:rPr lang="en-US" altLang="ko-KR" b="1" dirty="0">
                <a:solidFill>
                  <a:srgbClr val="002060"/>
                </a:solidFill>
              </a:rPr>
              <a:t>Eclipse</a:t>
            </a:r>
            <a:r>
              <a:rPr lang="ko-KR" altLang="en-US" b="1" dirty="0">
                <a:solidFill>
                  <a:srgbClr val="002060"/>
                </a:solidFill>
              </a:rPr>
              <a:t>버전의 경우에</a:t>
            </a:r>
            <a:r>
              <a:rPr lang="en-US" altLang="ko-KR" b="1" dirty="0">
                <a:solidFill>
                  <a:srgbClr val="002060"/>
                </a:solidFill>
              </a:rPr>
              <a:t>[</a:t>
            </a:r>
            <a:r>
              <a:rPr lang="ko-KR" altLang="en-US" b="1" dirty="0" err="1">
                <a:solidFill>
                  <a:srgbClr val="002060"/>
                </a:solidFill>
              </a:rPr>
              <a:t>러발생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)(5)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132856"/>
            <a:ext cx="81915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132856"/>
            <a:ext cx="403244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1412776"/>
            <a:ext cx="1971219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9" y="4149080"/>
            <a:ext cx="2016223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5796136" y="3501008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7380312" y="364502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5229200"/>
            <a:ext cx="5277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ko-KR" altLang="en-US" b="1" dirty="0">
                <a:solidFill>
                  <a:srgbClr val="002060"/>
                </a:solidFill>
              </a:rPr>
              <a:t>은 수정만으로는 병합 작업 상황에서 발생했던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충돌을 해결했는지 알 수가 없으므로 사용자가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직접 충돌을 해결했다고 표시해줘야 된다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=&gt;Team=&gt;Add to index</a:t>
            </a:r>
            <a:r>
              <a:rPr lang="ko-KR" altLang="en-US" b="1" dirty="0">
                <a:solidFill>
                  <a:srgbClr val="FF0000"/>
                </a:solidFill>
              </a:rPr>
              <a:t>를 실행시켜줘야 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8170325">
            <a:off x="7628500" y="5837427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05172" y="515719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충돌아이콘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사라진다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(master</a:t>
            </a:r>
            <a:r>
              <a:rPr lang="ko-KR" altLang="en-US" sz="3200" dirty="0"/>
              <a:t>에 </a:t>
            </a:r>
            <a:r>
              <a:rPr lang="en-US" altLang="ko-KR" sz="3200" dirty="0" err="1"/>
              <a:t>hotfix</a:t>
            </a:r>
            <a:r>
              <a:rPr lang="ko-KR" altLang="en-US" sz="3200" dirty="0"/>
              <a:t>의 내용을 병합</a:t>
            </a:r>
            <a:r>
              <a:rPr lang="en-US" altLang="ko-KR" sz="3200" dirty="0"/>
              <a:t>)(6)</a:t>
            </a:r>
            <a:endParaRPr lang="ko-KR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420888"/>
            <a:ext cx="5256584" cy="3294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7584" y="1772816"/>
            <a:ext cx="538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난 파일을 선택한 후 </a:t>
            </a:r>
            <a:r>
              <a:rPr lang="en-US" altLang="ko-KR" b="1" dirty="0">
                <a:solidFill>
                  <a:srgbClr val="FF0000"/>
                </a:solidFill>
              </a:rPr>
              <a:t>Team-&gt;Commit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300192" y="3573016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20272" y="3429000"/>
            <a:ext cx="1874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최종 </a:t>
            </a:r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의 내용이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이제는 일치가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F66BC-E0F4-444E-BEB0-B865C169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37" y="1772816"/>
            <a:ext cx="5563815" cy="43099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추가된 부분</a:t>
            </a:r>
            <a:r>
              <a:rPr lang="en-US" altLang="ko-KR" sz="3200" dirty="0"/>
              <a:t>(</a:t>
            </a:r>
            <a:r>
              <a:rPr lang="ko-KR" altLang="en-US" sz="3200" dirty="0"/>
              <a:t>편집기 선택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5" name="아래쪽 화살표 4"/>
          <p:cNvSpPr/>
          <p:nvPr/>
        </p:nvSpPr>
        <p:spPr>
          <a:xfrm rot="18680126">
            <a:off x="2139873" y="2581049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 err="1"/>
              <a:t>커밋</a:t>
            </a:r>
            <a:r>
              <a:rPr lang="ko-KR" altLang="en-US" sz="3200" dirty="0"/>
              <a:t> 기록 보기</a:t>
            </a:r>
            <a:r>
              <a:rPr lang="en-US" altLang="ko-KR" sz="3200" dirty="0"/>
              <a:t>(</a:t>
            </a:r>
            <a:r>
              <a:rPr lang="en-US" altLang="ko-KR" sz="3200" b="1" dirty="0">
                <a:solidFill>
                  <a:srgbClr val="FF0000"/>
                </a:solidFill>
              </a:rPr>
              <a:t>Team-&gt;Show in history</a:t>
            </a:r>
            <a:r>
              <a:rPr lang="en-US" altLang="ko-KR" sz="3200" dirty="0" smtClean="0"/>
              <a:t>)</a:t>
            </a:r>
            <a:br>
              <a:rPr lang="en-US" altLang="ko-KR" sz="3200" dirty="0" smtClean="0"/>
            </a:br>
            <a:r>
              <a:rPr lang="en-US" altLang="ko-KR" sz="3200" dirty="0" smtClean="0"/>
              <a:t>=&gt;</a:t>
            </a:r>
            <a:r>
              <a:rPr lang="ko-KR" altLang="en-US" sz="3200" b="1" dirty="0" smtClean="0">
                <a:solidFill>
                  <a:srgbClr val="002060"/>
                </a:solidFill>
              </a:rPr>
              <a:t>새로운 </a:t>
            </a:r>
            <a:r>
              <a:rPr lang="ko-KR" altLang="en-US" sz="3200" b="1" dirty="0" err="1" smtClean="0">
                <a:solidFill>
                  <a:srgbClr val="002060"/>
                </a:solidFill>
              </a:rPr>
              <a:t>이클립스버전</a:t>
            </a:r>
            <a:r>
              <a:rPr lang="en-US" altLang="ko-KR" sz="3200" b="1" dirty="0" smtClean="0">
                <a:solidFill>
                  <a:srgbClr val="002060"/>
                </a:solidFill>
              </a:rPr>
              <a:t>(</a:t>
            </a:r>
            <a:r>
              <a:rPr lang="en-US" altLang="ko-KR" sz="3200" b="1" dirty="0" err="1" smtClean="0">
                <a:solidFill>
                  <a:srgbClr val="002060"/>
                </a:solidFill>
              </a:rPr>
              <a:t>git</a:t>
            </a:r>
            <a:r>
              <a:rPr lang="ko-KR" altLang="en-US" sz="3200" b="1" dirty="0" smtClean="0">
                <a:solidFill>
                  <a:srgbClr val="002060"/>
                </a:solidFill>
              </a:rPr>
              <a:t>화면에서 확인가능</a:t>
            </a:r>
            <a:r>
              <a:rPr lang="en-US" altLang="ko-KR" sz="3200" b="1" dirty="0" smtClean="0">
                <a:solidFill>
                  <a:srgbClr val="002060"/>
                </a:solidFill>
              </a:rPr>
              <a:t>)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772816"/>
            <a:ext cx="517452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14954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3037277">
            <a:off x="6142119" y="4239763"/>
            <a:ext cx="50707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 err="1"/>
              <a:t>커밋</a:t>
            </a:r>
            <a:r>
              <a:rPr lang="ko-KR" altLang="en-US" sz="3200" dirty="0"/>
              <a:t> 내역 </a:t>
            </a:r>
            <a:r>
              <a:rPr lang="ko-KR" altLang="en-US" sz="3200" dirty="0" smtClean="0"/>
              <a:t>그래프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b="1" dirty="0" smtClean="0">
                <a:solidFill>
                  <a:srgbClr val="002060"/>
                </a:solidFill>
              </a:rPr>
              <a:t>(</a:t>
            </a:r>
            <a:r>
              <a:rPr lang="en-US" altLang="ko-KR" sz="3200" b="1" dirty="0" err="1" smtClean="0">
                <a:solidFill>
                  <a:srgbClr val="002060"/>
                </a:solidFill>
              </a:rPr>
              <a:t>Git</a:t>
            </a:r>
            <a:r>
              <a:rPr lang="en-US" altLang="ko-KR" sz="32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3200" b="1" dirty="0" err="1" smtClean="0">
                <a:solidFill>
                  <a:srgbClr val="002060"/>
                </a:solidFill>
              </a:rPr>
              <a:t>pespective</a:t>
            </a:r>
            <a:r>
              <a:rPr lang="ko-KR" altLang="en-US" sz="3200" b="1" dirty="0" err="1" smtClean="0">
                <a:solidFill>
                  <a:srgbClr val="002060"/>
                </a:solidFill>
              </a:rPr>
              <a:t>화면전환시</a:t>
            </a:r>
            <a:r>
              <a:rPr lang="ko-KR" altLang="en-US" sz="3200" b="1" dirty="0" smtClean="0">
                <a:solidFill>
                  <a:srgbClr val="002060"/>
                </a:solidFill>
              </a:rPr>
              <a:t> 자동으로 보여준다</a:t>
            </a:r>
            <a:r>
              <a:rPr lang="en-US" altLang="ko-KR" sz="3200" b="1" dirty="0" smtClean="0">
                <a:solidFill>
                  <a:srgbClr val="002060"/>
                </a:solidFill>
              </a:rPr>
              <a:t>.)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88840"/>
            <a:ext cx="808773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91880" y="40770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내역의 정보 출력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7984" y="1484784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작성자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 err="1">
                <a:solidFill>
                  <a:srgbClr val="FF0000"/>
                </a:solidFill>
              </a:rPr>
              <a:t>커밋한</a:t>
            </a:r>
            <a:r>
              <a:rPr lang="ko-KR" altLang="en-US" b="1" dirty="0">
                <a:solidFill>
                  <a:srgbClr val="FF0000"/>
                </a:solidFill>
              </a:rPr>
              <a:t> 사용자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 err="1">
                <a:solidFill>
                  <a:srgbClr val="FF0000"/>
                </a:solidFill>
              </a:rPr>
              <a:t>커밋메세지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4581128"/>
            <a:ext cx="5209009" cy="182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 rot="18563772">
            <a:off x="2915816" y="4941168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16016" y="4797152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</a:t>
            </a:r>
            <a:r>
              <a:rPr lang="ko-KR" altLang="en-US" b="1" dirty="0" err="1">
                <a:solidFill>
                  <a:srgbClr val="FF0000"/>
                </a:solidFill>
              </a:rPr>
              <a:t>커밋내역과</a:t>
            </a:r>
            <a:r>
              <a:rPr lang="ko-KR" altLang="en-US" b="1" dirty="0">
                <a:solidFill>
                  <a:srgbClr val="FF0000"/>
                </a:solidFill>
              </a:rPr>
              <a:t> 연관이 있는 </a:t>
            </a:r>
            <a:r>
              <a:rPr lang="ko-KR" altLang="en-US" b="1" dirty="0" err="1">
                <a:solidFill>
                  <a:srgbClr val="FF0000"/>
                </a:solidFill>
              </a:rPr>
              <a:t>커밋을</a:t>
            </a:r>
            <a:r>
              <a:rPr lang="ko-KR" altLang="en-US" b="1" dirty="0">
                <a:solidFill>
                  <a:srgbClr val="FF0000"/>
                </a:solidFill>
              </a:rPr>
              <a:t> 나타냄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7824" y="6488668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</a:t>
            </a:r>
            <a:r>
              <a:rPr lang="ko-KR" altLang="en-US" b="1" dirty="0" err="1">
                <a:solidFill>
                  <a:srgbClr val="FF0000"/>
                </a:solidFill>
              </a:rPr>
              <a:t>커밋항목으로</a:t>
            </a:r>
            <a:r>
              <a:rPr lang="ko-KR" altLang="en-US" b="1" dirty="0">
                <a:solidFill>
                  <a:srgbClr val="FF0000"/>
                </a:solidFill>
              </a:rPr>
              <a:t> 이동해서 </a:t>
            </a:r>
            <a:r>
              <a:rPr lang="ko-KR" altLang="en-US" b="1" dirty="0" err="1">
                <a:solidFill>
                  <a:srgbClr val="FF0000"/>
                </a:solidFill>
              </a:rPr>
              <a:t>커밋내역의</a:t>
            </a:r>
            <a:r>
              <a:rPr lang="ko-KR" altLang="en-US" b="1" dirty="0">
                <a:solidFill>
                  <a:srgbClr val="FF0000"/>
                </a:solidFill>
              </a:rPr>
              <a:t> 연관성을 표시</a:t>
            </a:r>
          </a:p>
        </p:txBody>
      </p:sp>
      <p:sp>
        <p:nvSpPr>
          <p:cNvPr id="11" name="아래쪽 화살표 10"/>
          <p:cNvSpPr/>
          <p:nvPr/>
        </p:nvSpPr>
        <p:spPr>
          <a:xfrm rot="1812510">
            <a:off x="3303659" y="5943069"/>
            <a:ext cx="397585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20801591">
            <a:off x="4522631" y="5067753"/>
            <a:ext cx="504056" cy="255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643050"/>
            <a:ext cx="398145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이클립스의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저장소 확인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5652120" y="1772816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56671" y="1700808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원격저장소를 로컬 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에 연결시킨 상태 확인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2857488" y="364331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52615" y="3573016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내 프로젝트를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에 연결시킨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상태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892480" cy="121014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(1)</a:t>
            </a:r>
            <a:br>
              <a:rPr lang="en-US" altLang="ko-KR" sz="3200" dirty="0"/>
            </a:br>
            <a:r>
              <a:rPr lang="en-US" altLang="ko-KR" sz="3200" b="1" dirty="0" err="1">
                <a:solidFill>
                  <a:srgbClr val="FF0000"/>
                </a:solidFill>
              </a:rPr>
              <a:t>GitHub</a:t>
            </a:r>
            <a:r>
              <a:rPr lang="ko-KR" altLang="en-US" sz="3200" b="1" dirty="0">
                <a:solidFill>
                  <a:srgbClr val="FF0000"/>
                </a:solidFill>
              </a:rPr>
              <a:t>에서 빈 원격 저장소 하나를 생성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9035" y="2276872"/>
            <a:ext cx="2317421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16832"/>
            <a:ext cx="6110000" cy="421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7812360" y="1844824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5400000">
            <a:off x="5580112" y="2060848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00808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eclipse_jspstudy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원격저장소 이름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4650670">
            <a:off x="2293400" y="5384481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9832" y="551723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 생성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(2)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새로 생성된 원격저장소 확인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8388424" cy="410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928460">
            <a:off x="2570525" y="1660370"/>
            <a:ext cx="432048" cy="450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31840" y="1412776"/>
            <a:ext cx="576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https://github.com/nup49rok1/eclipse_jspstudy.git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(3)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이클립스에서</a:t>
            </a:r>
            <a:r>
              <a:rPr lang="ko-KR" altLang="en-US" sz="3200" b="1" dirty="0">
                <a:solidFill>
                  <a:srgbClr val="FF0000"/>
                </a:solidFill>
              </a:rPr>
              <a:t> 연결 시작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38862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4210050"/>
            <a:ext cx="49720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8532716">
            <a:off x="3378217" y="4035418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707904" y="2852936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2924944"/>
            <a:ext cx="395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Remote</a:t>
            </a:r>
            <a:r>
              <a:rPr lang="ko-KR" altLang="en-US" b="1" dirty="0">
                <a:solidFill>
                  <a:srgbClr val="FF0000"/>
                </a:solidFill>
              </a:rPr>
              <a:t>항목의 오른쪽버튼 클릭해서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Create Remote</a:t>
            </a:r>
            <a:r>
              <a:rPr lang="ko-KR" altLang="en-US" b="1" dirty="0">
                <a:solidFill>
                  <a:srgbClr val="FF0000"/>
                </a:solidFill>
              </a:rPr>
              <a:t>메뉴를 선택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6084168" y="3645024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6948264" y="5661248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772816"/>
            <a:ext cx="563732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6012160" y="234888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(5)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700808"/>
            <a:ext cx="5400600" cy="48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(6)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628800"/>
            <a:ext cx="5976664" cy="476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3189163">
            <a:off x="7322703" y="4725101"/>
            <a:ext cx="50405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(7)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이 부분이 핵심설정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576262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2657685">
            <a:off x="3390457" y="329220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95936" y="2780928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지금까지 진행했던 </a:t>
            </a:r>
            <a:r>
              <a:rPr lang="ko-KR" altLang="en-US" b="1" dirty="0" err="1">
                <a:solidFill>
                  <a:srgbClr val="FF0000"/>
                </a:solidFill>
              </a:rPr>
              <a:t>모든작업을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지정하기위해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 부분을 클릭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077072"/>
            <a:ext cx="40290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 rot="18925270">
            <a:off x="4280714" y="4361102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3608" y="4869160"/>
            <a:ext cx="3661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Source Ref, </a:t>
            </a:r>
            <a:r>
              <a:rPr lang="en-US" altLang="ko-KR" b="1" dirty="0" err="1">
                <a:solidFill>
                  <a:srgbClr val="002060"/>
                </a:solidFill>
              </a:rPr>
              <a:t>Destinaton</a:t>
            </a:r>
            <a:r>
              <a:rPr lang="en-US" altLang="ko-KR" b="1" dirty="0">
                <a:solidFill>
                  <a:srgbClr val="002060"/>
                </a:solidFill>
              </a:rPr>
              <a:t> Ref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refs/heads/*</a:t>
            </a:r>
            <a:r>
              <a:rPr lang="ko-KR" altLang="en-US" b="1" dirty="0">
                <a:solidFill>
                  <a:srgbClr val="002060"/>
                </a:solidFill>
              </a:rPr>
              <a:t>라고 설정이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나오면 정상적으로 설정된 상태임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6732240" y="5517232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5949280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확인했다면 </a:t>
            </a:r>
            <a:r>
              <a:rPr lang="en-US" altLang="ko-KR" b="1" dirty="0">
                <a:solidFill>
                  <a:srgbClr val="FF0000"/>
                </a:solidFill>
              </a:rPr>
              <a:t>finish</a:t>
            </a:r>
            <a:r>
              <a:rPr lang="ko-KR" altLang="en-US" b="1" dirty="0">
                <a:solidFill>
                  <a:srgbClr val="FF0000"/>
                </a:solidFill>
              </a:rPr>
              <a:t>를 클릭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(7)-</a:t>
            </a:r>
            <a:r>
              <a:rPr lang="ko-KR" altLang="en-US" sz="3200" b="1" dirty="0">
                <a:solidFill>
                  <a:srgbClr val="FF0000"/>
                </a:solidFill>
              </a:rPr>
              <a:t>환경변수 추가유무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6336704" cy="495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4572000" y="2852936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064" y="278092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가장 안전한 방법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권장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(8)</a:t>
            </a:r>
            <a:endParaRPr lang="ko-KR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484784"/>
            <a:ext cx="6192688" cy="497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7989224">
            <a:off x="2546762" y="5413340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9832" y="4293096"/>
            <a:ext cx="2343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여기서는 원격저장소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정보 </a:t>
            </a:r>
            <a:r>
              <a:rPr lang="ko-KR" altLang="en-US" b="1" dirty="0" err="1">
                <a:solidFill>
                  <a:srgbClr val="FF0000"/>
                </a:solidFill>
              </a:rPr>
              <a:t>저장후</a:t>
            </a:r>
            <a:r>
              <a:rPr lang="ko-KR" altLang="en-US" b="1" dirty="0">
                <a:solidFill>
                  <a:srgbClr val="FF0000"/>
                </a:solidFill>
              </a:rPr>
              <a:t> 바로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푸시하기위해서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클릭한다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(9)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푸시도중에</a:t>
            </a:r>
            <a:r>
              <a:rPr lang="ko-KR" altLang="en-US" sz="3200" b="1" dirty="0">
                <a:solidFill>
                  <a:srgbClr val="FF0000"/>
                </a:solidFill>
              </a:rPr>
              <a:t> 사용자</a:t>
            </a:r>
            <a:r>
              <a:rPr lang="en-US" altLang="ko-KR" sz="3200" b="1" dirty="0">
                <a:solidFill>
                  <a:srgbClr val="FF0000"/>
                </a:solidFill>
              </a:rPr>
              <a:t>id</a:t>
            </a:r>
            <a:r>
              <a:rPr lang="ko-KR" altLang="en-US" sz="3200" b="1" dirty="0">
                <a:solidFill>
                  <a:srgbClr val="FF0000"/>
                </a:solidFill>
              </a:rPr>
              <a:t>와 암호 인증 요구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88840"/>
            <a:ext cx="6624736" cy="407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826171" y="4653136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</a:rPr>
              <a:t>2.</a:t>
            </a:r>
            <a:r>
              <a:rPr lang="ko-KR" altLang="en-US" b="1" dirty="0" smtClean="0">
                <a:solidFill>
                  <a:srgbClr val="7030A0"/>
                </a:solidFill>
              </a:rPr>
              <a:t>사용자 </a:t>
            </a:r>
            <a:r>
              <a:rPr lang="en-US" altLang="ko-KR" b="1" dirty="0" smtClean="0">
                <a:solidFill>
                  <a:srgbClr val="7030A0"/>
                </a:solidFill>
              </a:rPr>
              <a:t>id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암호</a:t>
            </a:r>
            <a:r>
              <a:rPr lang="en-US" altLang="ko-KR" b="1" dirty="0" smtClean="0">
                <a:solidFill>
                  <a:srgbClr val="7030A0"/>
                </a:solidFill>
              </a:rPr>
              <a:t>:</a:t>
            </a:r>
            <a:r>
              <a:rPr lang="ko-KR" altLang="en-US" b="1" dirty="0" err="1" smtClean="0">
                <a:solidFill>
                  <a:srgbClr val="7030A0"/>
                </a:solidFill>
              </a:rPr>
              <a:t>인증키를</a:t>
            </a:r>
            <a:r>
              <a:rPr lang="ko-KR" altLang="en-US" b="1" dirty="0" smtClean="0">
                <a:solidFill>
                  <a:srgbClr val="7030A0"/>
                </a:solidFill>
              </a:rPr>
              <a:t> </a:t>
            </a:r>
            <a:r>
              <a:rPr lang="ko-KR" altLang="en-US" b="1" dirty="0" err="1" smtClean="0">
                <a:solidFill>
                  <a:srgbClr val="7030A0"/>
                </a:solidFill>
              </a:rPr>
              <a:t>복사할것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7164288" y="4725144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(10)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푸시</a:t>
            </a:r>
            <a:r>
              <a:rPr lang="ko-KR" altLang="en-US" sz="3200" b="1" dirty="0">
                <a:solidFill>
                  <a:srgbClr val="FF0000"/>
                </a:solidFill>
              </a:rPr>
              <a:t> 결과 확인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6840760" cy="472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2883609">
            <a:off x="7397349" y="5606276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740352" y="5373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작업완료</a:t>
            </a:r>
          </a:p>
        </p:txBody>
      </p:sp>
      <p:sp>
        <p:nvSpPr>
          <p:cNvPr id="8" name="오른쪽 화살표 7"/>
          <p:cNvSpPr/>
          <p:nvPr/>
        </p:nvSpPr>
        <p:spPr>
          <a:xfrm rot="2072876">
            <a:off x="5205708" y="584443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9672" y="5373216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혹시 </a:t>
            </a:r>
            <a:r>
              <a:rPr lang="ko-KR" altLang="en-US" b="1" dirty="0" err="1">
                <a:solidFill>
                  <a:srgbClr val="FF0000"/>
                </a:solidFill>
              </a:rPr>
              <a:t>푸시하지</a:t>
            </a:r>
            <a:r>
              <a:rPr lang="ko-KR" altLang="en-US" b="1" dirty="0">
                <a:solidFill>
                  <a:srgbClr val="FF0000"/>
                </a:solidFill>
              </a:rPr>
              <a:t> 못한 작업내역이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있다면 </a:t>
            </a:r>
            <a:r>
              <a:rPr lang="en-US" altLang="ko-KR" b="1" dirty="0">
                <a:solidFill>
                  <a:srgbClr val="FF0000"/>
                </a:solidFill>
              </a:rPr>
              <a:t>configuration</a:t>
            </a:r>
            <a:r>
              <a:rPr lang="ko-KR" altLang="en-US" b="1" dirty="0">
                <a:solidFill>
                  <a:srgbClr val="FF0000"/>
                </a:solidFill>
              </a:rPr>
              <a:t>클릭해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작업내역을 추가시킨다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저장소와 원격 저장소를 연결하기</a:t>
            </a:r>
            <a:r>
              <a:rPr lang="en-US" altLang="ko-KR" sz="3200" dirty="0"/>
              <a:t>(11)</a:t>
            </a:r>
            <a:endParaRPr lang="ko-KR" alt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3672408" cy="25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073516"/>
            <a:ext cx="6399092" cy="249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8845950">
            <a:off x="2228077" y="5405557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2250391">
            <a:off x="3635873" y="3775737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1960" y="3212976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실제 </a:t>
            </a:r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저장소를 확인해도 로컬저장소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의 데이터가 </a:t>
            </a:r>
            <a:r>
              <a:rPr lang="ko-KR" altLang="en-US" b="1" dirty="0" err="1">
                <a:solidFill>
                  <a:srgbClr val="FF0000"/>
                </a:solidFill>
              </a:rPr>
              <a:t>푸시되었음을</a:t>
            </a:r>
            <a:r>
              <a:rPr lang="ko-KR" altLang="en-US" b="1" dirty="0">
                <a:solidFill>
                  <a:srgbClr val="FF0000"/>
                </a:solidFill>
              </a:rPr>
              <a:t> 확인 할 수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(1)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imsi.jsp</a:t>
            </a:r>
            <a:r>
              <a:rPr lang="ko-KR" altLang="en-US" sz="3200" b="1" dirty="0">
                <a:solidFill>
                  <a:srgbClr val="FF0000"/>
                </a:solidFill>
              </a:rPr>
              <a:t>파일추가하고 실행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79248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5200650"/>
            <a:ext cx="36766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9217304">
            <a:off x="5763304" y="466100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48691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실행결과 출력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2195736" y="4725144"/>
            <a:ext cx="432048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5589240"/>
            <a:ext cx="376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JspStudy</a:t>
            </a:r>
            <a:r>
              <a:rPr lang="ko-KR" altLang="en-US" b="1" dirty="0">
                <a:solidFill>
                  <a:srgbClr val="FF0000"/>
                </a:solidFill>
              </a:rPr>
              <a:t>에서의 </a:t>
            </a:r>
            <a:r>
              <a:rPr lang="en-US" altLang="ko-KR" b="1" dirty="0">
                <a:solidFill>
                  <a:srgbClr val="FF0000"/>
                </a:solidFill>
              </a:rPr>
              <a:t>imsi.jsp</a:t>
            </a:r>
            <a:r>
              <a:rPr lang="ko-KR" altLang="en-US" b="1" dirty="0">
                <a:solidFill>
                  <a:srgbClr val="FF0000"/>
                </a:solidFill>
              </a:rPr>
              <a:t>파일 추가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하고 실행한 결과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(2)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Team/Commit 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33038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212976"/>
            <a:ext cx="4932040" cy="342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976477">
            <a:off x="3347017" y="3046840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(3)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Team/Push branch ‘Master’(</a:t>
            </a:r>
            <a:r>
              <a:rPr lang="ko-KR" altLang="en-US" sz="3200" b="1" dirty="0">
                <a:solidFill>
                  <a:srgbClr val="FF0000"/>
                </a:solidFill>
              </a:rPr>
              <a:t>원격저장소에 </a:t>
            </a:r>
            <a:r>
              <a:rPr lang="ko-KR" altLang="en-US" sz="3200" b="1" dirty="0" err="1">
                <a:solidFill>
                  <a:srgbClr val="FF0000"/>
                </a:solidFill>
              </a:rPr>
              <a:t>푸시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348880"/>
            <a:ext cx="252028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132856"/>
            <a:ext cx="240982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364088" y="2564904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56671" y="2204864"/>
            <a:ext cx="2887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Push to Upstream</a:t>
            </a: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모든 </a:t>
            </a:r>
            <a:r>
              <a:rPr lang="ko-KR" altLang="en-US" b="1" dirty="0" err="1">
                <a:solidFill>
                  <a:srgbClr val="002060"/>
                </a:solidFill>
              </a:rPr>
              <a:t>브랜치의</a:t>
            </a:r>
            <a:r>
              <a:rPr lang="ko-KR" altLang="en-US" b="1" dirty="0">
                <a:solidFill>
                  <a:srgbClr val="002060"/>
                </a:solidFill>
              </a:rPr>
              <a:t> 작업내역을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 err="1">
                <a:solidFill>
                  <a:srgbClr val="002060"/>
                </a:solidFill>
              </a:rPr>
              <a:t>푸시하는</a:t>
            </a:r>
            <a:r>
              <a:rPr lang="ko-KR" altLang="en-US" b="1" dirty="0">
                <a:solidFill>
                  <a:srgbClr val="002060"/>
                </a:solidFill>
              </a:rPr>
              <a:t> 간편한 방식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3923928" y="350100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35896" y="4293096"/>
            <a:ext cx="3186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Push branch ‘Master’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Master </a:t>
            </a:r>
            <a:r>
              <a:rPr lang="ko-KR" altLang="en-US" b="1" dirty="0" err="1">
                <a:solidFill>
                  <a:srgbClr val="FF0000"/>
                </a:solidFill>
              </a:rPr>
              <a:t>브랜치의</a:t>
            </a:r>
            <a:r>
              <a:rPr lang="ko-KR" altLang="en-US" b="1" dirty="0">
                <a:solidFill>
                  <a:srgbClr val="FF0000"/>
                </a:solidFill>
              </a:rPr>
              <a:t> 작업내역을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푸시하는</a:t>
            </a:r>
            <a:r>
              <a:rPr lang="ko-KR" altLang="en-US" b="1" dirty="0">
                <a:solidFill>
                  <a:srgbClr val="FF0000"/>
                </a:solidFill>
              </a:rPr>
              <a:t> 방식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이것을 선택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357298"/>
            <a:ext cx="51435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1960" y="1916832"/>
            <a:ext cx="4714908" cy="4514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(5)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사용자 로그인 인증 후 최종 </a:t>
            </a:r>
            <a:r>
              <a:rPr lang="ko-KR" altLang="en-US" sz="3200" b="1" dirty="0" err="1">
                <a:solidFill>
                  <a:srgbClr val="FF0000"/>
                </a:solidFill>
              </a:rPr>
              <a:t>푸시전</a:t>
            </a:r>
            <a:r>
              <a:rPr lang="ko-KR" altLang="en-US" sz="3200" b="1" dirty="0">
                <a:solidFill>
                  <a:srgbClr val="FF0000"/>
                </a:solidFill>
              </a:rPr>
              <a:t> 확인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72816"/>
            <a:ext cx="3096344" cy="1373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 rot="5400000">
            <a:off x="2014064" y="3295557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7429520" y="564357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09" y="3895569"/>
            <a:ext cx="3747719" cy="1676400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923928" y="4509120"/>
            <a:ext cx="64807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87624" y="582359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7030A0"/>
                </a:solidFill>
              </a:rPr>
              <a:t>인증키를</a:t>
            </a:r>
            <a:r>
              <a:rPr lang="ko-KR" altLang="en-US" b="1" dirty="0" smtClean="0">
                <a:solidFill>
                  <a:srgbClr val="7030A0"/>
                </a:solidFill>
              </a:rPr>
              <a:t> 입력하는 경우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(6)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푸시</a:t>
            </a:r>
            <a:r>
              <a:rPr lang="ko-KR" altLang="en-US" sz="3200" b="1" dirty="0">
                <a:solidFill>
                  <a:srgbClr val="FF0000"/>
                </a:solidFill>
              </a:rPr>
              <a:t> 결과 확인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32856"/>
            <a:ext cx="316937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2214554"/>
            <a:ext cx="5361488" cy="381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529776">
            <a:off x="3239975" y="3811488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2910" y="1571612"/>
            <a:ext cx="571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Push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하기위해</a:t>
            </a:r>
            <a:r>
              <a:rPr lang="ko-KR" altLang="en-US" b="1" dirty="0" smtClean="0">
                <a:solidFill>
                  <a:srgbClr val="FF0000"/>
                </a:solidFill>
              </a:rPr>
              <a:t> 계정과 </a:t>
            </a:r>
            <a:r>
              <a:rPr lang="ko-KR" altLang="en-US" b="1" dirty="0" err="1" smtClean="0">
                <a:solidFill>
                  <a:srgbClr val="002060"/>
                </a:solidFill>
              </a:rPr>
              <a:t>인증키</a:t>
            </a:r>
            <a:r>
              <a:rPr lang="ko-KR" altLang="en-US" b="1" dirty="0" err="1" smtClean="0">
                <a:solidFill>
                  <a:srgbClr val="002060"/>
                </a:solidFill>
              </a:rPr>
              <a:t>를</a:t>
            </a:r>
            <a:r>
              <a:rPr lang="ko-KR" altLang="en-US" b="1" dirty="0" smtClean="0">
                <a:solidFill>
                  <a:srgbClr val="002060"/>
                </a:solidFill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</a:rPr>
              <a:t>최종적으로 물어본다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환경변수 옵션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786687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563888" y="1700808"/>
            <a:ext cx="28803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3928" y="1484784"/>
            <a:ext cx="4696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환경변수를 변경하지 않는다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오직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bash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커맨드 라인도구에서만 실행이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508104" y="3068960"/>
            <a:ext cx="28803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74167" y="2708920"/>
            <a:ext cx="3432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윈도우에 내장된 명령프롬프트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에서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을 실행할 수 있게된다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환경변수에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내용이 추가됨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39552" y="623731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6309320"/>
            <a:ext cx="819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과 부수적인 </a:t>
            </a:r>
            <a:r>
              <a:rPr lang="en-US" altLang="ko-KR" b="1" dirty="0">
                <a:solidFill>
                  <a:srgbClr val="FF0000"/>
                </a:solidFill>
              </a:rPr>
              <a:t>Unix </a:t>
            </a:r>
            <a:r>
              <a:rPr lang="ko-KR" altLang="en-US" b="1" dirty="0">
                <a:solidFill>
                  <a:srgbClr val="FF0000"/>
                </a:solidFill>
              </a:rPr>
              <a:t>도구들을 모두 윈도우 환경변수에 추가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충돌우려있음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작업 내역을 원격저장소에 올리기</a:t>
            </a:r>
            <a:r>
              <a:rPr lang="en-US" altLang="ko-KR" sz="3200" dirty="0"/>
              <a:t>(7)</a:t>
            </a:r>
            <a:br>
              <a:rPr lang="en-US" altLang="ko-KR" sz="3200" dirty="0"/>
            </a:br>
            <a:r>
              <a:rPr lang="en-US" altLang="ko-KR" sz="3200" b="1" dirty="0" err="1">
                <a:solidFill>
                  <a:srgbClr val="FF0000"/>
                </a:solidFill>
              </a:rPr>
              <a:t>GitHub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저장소 확인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55530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700808"/>
            <a:ext cx="50292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2339752" y="4509120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1691680" y="5085184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5733256"/>
            <a:ext cx="2797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Imsi.jsp</a:t>
            </a:r>
            <a:r>
              <a:rPr lang="ko-KR" altLang="en-US" b="1" dirty="0">
                <a:solidFill>
                  <a:srgbClr val="FF0000"/>
                </a:solidFill>
              </a:rPr>
              <a:t>파일이 추가됨을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 할 수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</a:rPr>
              <a:t>현재 로컬저장소와 원격저장소 </a:t>
            </a:r>
            <a:r>
              <a:rPr lang="ko-KR" altLang="en-US" sz="3200" b="1" dirty="0" err="1">
                <a:solidFill>
                  <a:srgbClr val="FF0000"/>
                </a:solidFill>
              </a:rPr>
              <a:t>브랜치정보확인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04864"/>
            <a:ext cx="5472608" cy="371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4020448">
            <a:off x="6018575" y="3147382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4020448">
            <a:off x="6306607" y="4731558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(2)</a:t>
            </a:r>
            <a:r>
              <a:rPr lang="ko-KR" altLang="en-US" sz="3200" dirty="0"/>
              <a:t>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원격저장소</a:t>
            </a:r>
            <a:r>
              <a:rPr lang="en-US" altLang="ko-KR" sz="3200" dirty="0"/>
              <a:t>(</a:t>
            </a:r>
            <a:r>
              <a:rPr lang="en-US" altLang="ko-KR" sz="3200" dirty="0" err="1"/>
              <a:t>eclipse_jspstudy</a:t>
            </a:r>
            <a:r>
              <a:rPr lang="en-US" altLang="ko-KR" sz="3200" dirty="0"/>
              <a:t>)</a:t>
            </a:r>
            <a:r>
              <a:rPr lang="ko-KR" altLang="en-US" sz="3200" dirty="0"/>
              <a:t>의 </a:t>
            </a:r>
            <a:r>
              <a:rPr lang="en-US" altLang="ko-KR" sz="3200" dirty="0"/>
              <a:t>imsi.jsp</a:t>
            </a:r>
            <a:r>
              <a:rPr lang="ko-KR" altLang="en-US" sz="3200" dirty="0"/>
              <a:t>파일 수정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8100392" cy="392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17333256">
            <a:off x="7668344" y="2132856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(3)</a:t>
            </a:r>
            <a:br>
              <a:rPr lang="en-US" altLang="ko-KR" sz="3200" dirty="0"/>
            </a:br>
            <a:r>
              <a:rPr lang="ko-KR" altLang="en-US" sz="3200" dirty="0"/>
              <a:t>원격저장소</a:t>
            </a:r>
            <a:r>
              <a:rPr lang="en-US" altLang="ko-KR" sz="3200" dirty="0"/>
              <a:t>(</a:t>
            </a:r>
            <a:r>
              <a:rPr lang="en-US" altLang="ko-KR" sz="3200" dirty="0" err="1"/>
              <a:t>eclipse_jspstudy</a:t>
            </a:r>
            <a:r>
              <a:rPr lang="en-US" altLang="ko-KR" sz="3200" dirty="0"/>
              <a:t>)</a:t>
            </a:r>
            <a:r>
              <a:rPr lang="ko-KR" altLang="en-US" sz="3200" dirty="0"/>
              <a:t>의 </a:t>
            </a:r>
            <a:r>
              <a:rPr lang="en-US" altLang="ko-KR" sz="3200" dirty="0"/>
              <a:t>imsi.jsp</a:t>
            </a:r>
            <a:r>
              <a:rPr lang="ko-KR" altLang="en-US" sz="3200" dirty="0"/>
              <a:t>파일 수정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318144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2564904"/>
            <a:ext cx="3440435" cy="294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8683075">
            <a:off x="3379541" y="2884612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7625583">
            <a:off x="3722181" y="4848320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1760" y="5733256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이렇게 외부에서 원격저장소를 변경한 상황이 만들어진 경우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(4)</a:t>
            </a:r>
            <a:br>
              <a:rPr lang="en-US" altLang="ko-KR" sz="3200" dirty="0"/>
            </a:br>
            <a:r>
              <a:rPr lang="ko-KR" altLang="en-US" sz="3200" dirty="0"/>
              <a:t>로컬 저장소의 내용도 변경 </a:t>
            </a:r>
            <a:r>
              <a:rPr lang="en-US" altLang="ko-KR" sz="3200" dirty="0"/>
              <a:t>(imsi.jsp)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23431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365104"/>
            <a:ext cx="3456384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3575226">
            <a:off x="2535959" y="4908078"/>
            <a:ext cx="379612" cy="5053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6237312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내용을 추가 및 저장</a:t>
            </a:r>
          </a:p>
        </p:txBody>
      </p:sp>
      <p:sp>
        <p:nvSpPr>
          <p:cNvPr id="8" name="오른쪽 화살표 7"/>
          <p:cNvSpPr/>
          <p:nvPr/>
        </p:nvSpPr>
        <p:spPr>
          <a:xfrm rot="1275418">
            <a:off x="1691680" y="3284984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3789040"/>
            <a:ext cx="367240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파일에 내용에 변경이 되면 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파일명 앞에 </a:t>
            </a:r>
            <a:r>
              <a:rPr lang="en-US" altLang="ko-KR" b="1" dirty="0">
                <a:solidFill>
                  <a:srgbClr val="FF0000"/>
                </a:solidFill>
              </a:rPr>
              <a:t>&gt;</a:t>
            </a:r>
            <a:r>
              <a:rPr lang="ko-KR" altLang="en-US" b="1" dirty="0">
                <a:solidFill>
                  <a:srgbClr val="FF0000"/>
                </a:solidFill>
              </a:rPr>
              <a:t>이 표시가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2492896"/>
            <a:ext cx="4782145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19175118">
            <a:off x="3211750" y="512502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95936" y="1484784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파일 </a:t>
            </a:r>
            <a:r>
              <a:rPr lang="ko-KR" altLang="en-US" b="1" dirty="0" err="1">
                <a:solidFill>
                  <a:srgbClr val="FF0000"/>
                </a:solidFill>
              </a:rPr>
              <a:t>수정후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프로젝트명</a:t>
            </a:r>
            <a:r>
              <a:rPr lang="ko-KR" altLang="en-US" b="1" dirty="0">
                <a:solidFill>
                  <a:srgbClr val="FF0000"/>
                </a:solidFill>
              </a:rPr>
              <a:t> 오른쪽버튼 클릭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Team-&gt;Commit</a:t>
            </a:r>
            <a:r>
              <a:rPr lang="ko-KR" altLang="en-US" b="1" dirty="0">
                <a:solidFill>
                  <a:srgbClr val="FF0000"/>
                </a:solidFill>
              </a:rPr>
              <a:t>을 선택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 rot="2417766">
            <a:off x="5868144" y="2636912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516216" y="24928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커밋메세지작성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7452320" y="5157192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236296" y="47251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600" dirty="0"/>
              <a:t>원격 저장소와 로컬 저장소의 간격 </a:t>
            </a:r>
            <a:r>
              <a:rPr lang="ko-KR" altLang="en-US" sz="3600" dirty="0" err="1"/>
              <a:t>메꾸기</a:t>
            </a:r>
            <a:r>
              <a:rPr lang="en-US" altLang="ko-KR" sz="3600" dirty="0"/>
              <a:t>(5)</a:t>
            </a:r>
            <a:r>
              <a:rPr lang="ko-KR" altLang="en-US" sz="3600" dirty="0"/>
              <a:t> 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r>
              <a:rPr lang="ko-KR" altLang="en-US" sz="3600" dirty="0"/>
              <a:t>로컬 저장소의 </a:t>
            </a:r>
            <a:r>
              <a:rPr lang="ko-KR" altLang="en-US" sz="3600" dirty="0" err="1"/>
              <a:t>푸시</a:t>
            </a:r>
            <a:r>
              <a:rPr lang="ko-KR" altLang="en-US" sz="3600" dirty="0"/>
              <a:t> 실패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1556792"/>
            <a:ext cx="331846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7092280" y="3573016"/>
            <a:ext cx="43204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68960"/>
            <a:ext cx="20574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2420888"/>
            <a:ext cx="23907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>
            <a:off x="4644008" y="263691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1520" y="1700808"/>
            <a:ext cx="319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오른쪽 버튼클릭 후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Team-&gt;Push to </a:t>
            </a:r>
            <a:r>
              <a:rPr lang="en-US" altLang="ko-KR" b="1" dirty="0" smtClean="0">
                <a:solidFill>
                  <a:srgbClr val="FF0000"/>
                </a:solidFill>
              </a:rPr>
              <a:t>Origin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48064" y="357301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 인증 거침</a:t>
            </a:r>
          </a:p>
        </p:txBody>
      </p:sp>
      <p:sp>
        <p:nvSpPr>
          <p:cNvPr id="13" name="아래쪽 화살표 12"/>
          <p:cNvSpPr/>
          <p:nvPr/>
        </p:nvSpPr>
        <p:spPr>
          <a:xfrm rot="15887715">
            <a:off x="4042822" y="4625291"/>
            <a:ext cx="504056" cy="454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87624" y="4869160"/>
            <a:ext cx="2969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그러나 </a:t>
            </a:r>
            <a:r>
              <a:rPr lang="ko-KR" altLang="en-US" b="1" dirty="0" err="1">
                <a:solidFill>
                  <a:srgbClr val="FF0000"/>
                </a:solidFill>
              </a:rPr>
              <a:t>푸시</a:t>
            </a:r>
            <a:r>
              <a:rPr lang="ko-KR" altLang="en-US" b="1" dirty="0">
                <a:solidFill>
                  <a:srgbClr val="FF0000"/>
                </a:solidFill>
              </a:rPr>
              <a:t> 실패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002060"/>
                </a:solidFill>
              </a:rPr>
              <a:t>푸시할려면</a:t>
            </a:r>
            <a:r>
              <a:rPr lang="ko-KR" altLang="en-US" b="1" dirty="0">
                <a:solidFill>
                  <a:srgbClr val="002060"/>
                </a:solidFill>
              </a:rPr>
              <a:t> 로컬저장소에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원격 저장소의 정보를 가져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와 주어야 하기 때문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커밋의</a:t>
            </a:r>
            <a:r>
              <a:rPr lang="ko-KR" altLang="en-US" b="1" dirty="0">
                <a:solidFill>
                  <a:srgbClr val="FF0000"/>
                </a:solidFill>
              </a:rPr>
              <a:t> 수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000504"/>
            <a:ext cx="427801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8001024" y="635795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Close </a:t>
            </a:r>
            <a:r>
              <a:rPr lang="ko-KR" altLang="en-US" b="1" dirty="0" smtClean="0">
                <a:solidFill>
                  <a:srgbClr val="FF0000"/>
                </a:solidFill>
              </a:rPr>
              <a:t>누름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(6)</a:t>
            </a:r>
            <a:r>
              <a:rPr lang="ko-KR" altLang="en-US" sz="3200" dirty="0"/>
              <a:t>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 err="1"/>
              <a:t>퍼스펙티브</a:t>
            </a:r>
            <a:r>
              <a:rPr lang="en-US" altLang="ko-KR" sz="3200" dirty="0"/>
              <a:t>(Remote-&gt;Fetch)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132856"/>
            <a:ext cx="309801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905000"/>
            <a:ext cx="46196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3419872" y="3284984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5652120" y="342900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414908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전에 </a:t>
            </a:r>
            <a:r>
              <a:rPr lang="ko-KR" altLang="en-US" b="1" dirty="0" err="1">
                <a:solidFill>
                  <a:srgbClr val="002060"/>
                </a:solidFill>
              </a:rPr>
              <a:t>원격저정소</a:t>
            </a:r>
            <a:r>
              <a:rPr lang="ko-KR" altLang="en-US" b="1" dirty="0">
                <a:solidFill>
                  <a:srgbClr val="002060"/>
                </a:solidFill>
              </a:rPr>
              <a:t> 설정된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경우 기존 원격저장소가 존재한다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94" y="1628800"/>
            <a:ext cx="4452529" cy="46094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(7)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400535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2555776" y="292494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07704" y="2060848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클릭해서 </a:t>
            </a:r>
            <a:r>
              <a:rPr lang="ko-KR" altLang="en-US" b="1" dirty="0" err="1">
                <a:solidFill>
                  <a:srgbClr val="FF0000"/>
                </a:solidFill>
              </a:rPr>
              <a:t>페치할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</a:t>
            </a:r>
            <a:r>
              <a:rPr lang="ko-KR" altLang="en-US" b="1" dirty="0">
                <a:solidFill>
                  <a:srgbClr val="FF0000"/>
                </a:solidFill>
              </a:rPr>
              <a:t> 선택</a:t>
            </a:r>
          </a:p>
        </p:txBody>
      </p:sp>
      <p:sp>
        <p:nvSpPr>
          <p:cNvPr id="8" name="아래쪽 화살표 7"/>
          <p:cNvSpPr/>
          <p:nvPr/>
        </p:nvSpPr>
        <p:spPr>
          <a:xfrm rot="1208393">
            <a:off x="7577514" y="5528965"/>
            <a:ext cx="432048" cy="385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910384" y="4365104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59632" y="5445224"/>
            <a:ext cx="2820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여기서는 작업내역이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있든 </a:t>
            </a:r>
            <a:r>
              <a:rPr lang="ko-KR" altLang="en-US" b="1" dirty="0" err="1">
                <a:solidFill>
                  <a:srgbClr val="FF0000"/>
                </a:solidFill>
              </a:rPr>
              <a:t>페치할때</a:t>
            </a:r>
            <a:r>
              <a:rPr lang="ko-KR" altLang="en-US" b="1" dirty="0">
                <a:solidFill>
                  <a:srgbClr val="FF0000"/>
                </a:solidFill>
              </a:rPr>
              <a:t> 태그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붙이지 않을 경우 선택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714488"/>
            <a:ext cx="58674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저장소와 로컬 저장소의 간격 </a:t>
            </a:r>
            <a:r>
              <a:rPr lang="ko-KR" altLang="en-US" sz="3200" dirty="0" err="1"/>
              <a:t>메꾸기</a:t>
            </a:r>
            <a:r>
              <a:rPr lang="en-US" altLang="ko-KR" sz="3200" dirty="0"/>
              <a:t>(8)</a:t>
            </a:r>
            <a:br>
              <a:rPr lang="en-US" altLang="ko-KR" sz="3200" dirty="0"/>
            </a:br>
            <a:r>
              <a:rPr lang="en-US" altLang="ko-KR" sz="3200" b="1" dirty="0" smtClean="0">
                <a:solidFill>
                  <a:srgbClr val="FF0000"/>
                </a:solidFill>
              </a:rPr>
              <a:t>fetch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가 </a:t>
            </a:r>
            <a:r>
              <a:rPr lang="ko-KR" altLang="en-US" sz="3200" b="1" dirty="0">
                <a:solidFill>
                  <a:srgbClr val="FF0000"/>
                </a:solidFill>
              </a:rPr>
              <a:t>완료되면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fetch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3200" b="1" dirty="0" err="1">
                <a:solidFill>
                  <a:srgbClr val="FF0000"/>
                </a:solidFill>
              </a:rPr>
              <a:t>완료창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19634988">
            <a:off x="6566941" y="5173016"/>
            <a:ext cx="487064" cy="387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 err="1">
                <a:solidFill>
                  <a:srgbClr val="FF0000"/>
                </a:solidFill>
              </a:rPr>
              <a:t>퍼스펙티브에서</a:t>
            </a:r>
            <a:r>
              <a:rPr lang="ko-KR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>
                <a:solidFill>
                  <a:srgbClr val="FF0000"/>
                </a:solidFill>
              </a:rPr>
              <a:t>merge)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352839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550" y="1556792"/>
            <a:ext cx="474345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3779912" y="270892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4552299">
            <a:off x="6516216" y="4005064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7016" y="4005064"/>
            <a:ext cx="2131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Merge</a:t>
            </a:r>
            <a:r>
              <a:rPr lang="ko-KR" altLang="en-US" b="1" dirty="0">
                <a:solidFill>
                  <a:srgbClr val="FF0000"/>
                </a:solidFill>
              </a:rPr>
              <a:t>옵션은 기본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옵션 그대로</a:t>
            </a:r>
          </a:p>
        </p:txBody>
      </p:sp>
      <p:sp>
        <p:nvSpPr>
          <p:cNvPr id="9" name="아래쪽 화살표 8"/>
          <p:cNvSpPr/>
          <p:nvPr/>
        </p:nvSpPr>
        <p:spPr>
          <a:xfrm rot="14095094">
            <a:off x="4326337" y="3426596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71800" y="3933056"/>
            <a:ext cx="168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origin/master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941168"/>
            <a:ext cx="352839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아래쪽 화살표 11"/>
          <p:cNvSpPr/>
          <p:nvPr/>
        </p:nvSpPr>
        <p:spPr>
          <a:xfrm>
            <a:off x="7668344" y="5733256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>
            <a:off x="3851920" y="5301208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4437112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같은 부분을 수정해서 충돌이 발생됨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보안부분 추가</a:t>
            </a:r>
            <a:r>
              <a:rPr lang="en-US" altLang="ko-KR" sz="3200" dirty="0"/>
              <a:t>(</a:t>
            </a:r>
            <a:r>
              <a:rPr lang="en-US" altLang="ko-KR" sz="3200" dirty="0" err="1"/>
              <a:t>openSSL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785926"/>
            <a:ext cx="5857916" cy="4566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(2)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로컬</a:t>
            </a:r>
            <a:r>
              <a:rPr lang="en-US" altLang="ko-KR" sz="3200" b="1" dirty="0">
                <a:solidFill>
                  <a:srgbClr val="FF0000"/>
                </a:solidFill>
              </a:rPr>
              <a:t>,</a:t>
            </a:r>
            <a:r>
              <a:rPr lang="ko-KR" altLang="en-US" sz="3200" b="1" dirty="0">
                <a:solidFill>
                  <a:srgbClr val="FF0000"/>
                </a:solidFill>
              </a:rPr>
              <a:t>원격저장소의 같은 파일이 소스충돌확인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60848"/>
            <a:ext cx="6971684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4550958">
            <a:off x="6237345" y="2799983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4550958">
            <a:off x="6885416" y="4024119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(3)</a:t>
            </a:r>
            <a:br>
              <a:rPr lang="en-US" altLang="ko-KR" sz="3200" dirty="0"/>
            </a:br>
            <a:r>
              <a:rPr lang="ko-KR" altLang="en-US" sz="3200" dirty="0"/>
              <a:t>로컬 저장소의 </a:t>
            </a:r>
            <a:r>
              <a:rPr lang="ko-KR" altLang="en-US" sz="3200" b="1" dirty="0">
                <a:solidFill>
                  <a:srgbClr val="FF0000"/>
                </a:solidFill>
              </a:rPr>
              <a:t>소스코드 변경</a:t>
            </a:r>
            <a:r>
              <a:rPr lang="en-US" altLang="ko-KR" sz="3200" b="1" dirty="0">
                <a:solidFill>
                  <a:srgbClr val="FF0000"/>
                </a:solidFill>
              </a:rPr>
              <a:t>(imsi.jsp)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16832"/>
            <a:ext cx="329918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9034934">
            <a:off x="2789038" y="3734269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03848" y="2852936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소스코드 </a:t>
            </a:r>
            <a:r>
              <a:rPr lang="ko-KR" altLang="en-US" b="1" dirty="0" err="1">
                <a:solidFill>
                  <a:srgbClr val="FF0000"/>
                </a:solidFill>
              </a:rPr>
              <a:t>변경후</a:t>
            </a:r>
            <a:r>
              <a:rPr lang="ko-KR" altLang="en-US" b="1" dirty="0">
                <a:solidFill>
                  <a:srgbClr val="FF0000"/>
                </a:solidFill>
              </a:rPr>
              <a:t> 프로젝트 </a:t>
            </a:r>
            <a:r>
              <a:rPr lang="ko-KR" altLang="en-US" b="1" dirty="0" err="1">
                <a:solidFill>
                  <a:srgbClr val="FF0000"/>
                </a:solidFill>
              </a:rPr>
              <a:t>선택후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오른쪽버튼 클릭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Team-&gt;Add to index</a:t>
            </a:r>
            <a:r>
              <a:rPr lang="ko-KR" altLang="en-US" b="1" dirty="0">
                <a:solidFill>
                  <a:srgbClr val="FF0000"/>
                </a:solidFill>
              </a:rPr>
              <a:t>를 선택해 충돌이 해결됨을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알려준다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8950" y="3140968"/>
            <a:ext cx="23050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114332">
            <a:off x="6367500" y="4666826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76256" y="5805264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7030A0"/>
                </a:solidFill>
              </a:rPr>
              <a:t>충돌해결시</a:t>
            </a:r>
            <a:r>
              <a:rPr lang="ko-KR" altLang="en-US" b="1" dirty="0">
                <a:solidFill>
                  <a:srgbClr val="7030A0"/>
                </a:solidFill>
              </a:rPr>
              <a:t> 해당파일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ko-KR" altLang="en-US" b="1" dirty="0">
                <a:solidFill>
                  <a:srgbClr val="7030A0"/>
                </a:solidFill>
              </a:rPr>
              <a:t>에 </a:t>
            </a:r>
            <a:r>
              <a:rPr lang="en-US" altLang="ko-KR" b="1" dirty="0">
                <a:solidFill>
                  <a:srgbClr val="7030A0"/>
                </a:solidFill>
              </a:rPr>
              <a:t>*</a:t>
            </a:r>
            <a:r>
              <a:rPr lang="ko-KR" altLang="en-US" b="1" dirty="0">
                <a:solidFill>
                  <a:srgbClr val="7030A0"/>
                </a:solidFill>
              </a:rPr>
              <a:t>표시가 된다</a:t>
            </a:r>
            <a:r>
              <a:rPr lang="en-US" altLang="ko-KR" b="1" dirty="0">
                <a:solidFill>
                  <a:srgbClr val="7030A0"/>
                </a:solidFill>
              </a:rPr>
              <a:t>.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429132"/>
            <a:ext cx="5500694" cy="180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071802" y="6357958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여기서 바로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커밋해도</a:t>
            </a:r>
            <a:r>
              <a:rPr lang="ko-KR" altLang="en-US" b="1" dirty="0" smtClean="0">
                <a:solidFill>
                  <a:srgbClr val="FF0000"/>
                </a:solidFill>
              </a:rPr>
              <a:t>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(4)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Team-&gt;Commit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00808"/>
            <a:ext cx="22955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700808"/>
            <a:ext cx="24003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3068960"/>
            <a:ext cx="5695206" cy="354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>
            <a:off x="6876256" y="5949280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330" y="3143248"/>
            <a:ext cx="3636050" cy="3352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(5)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원격 저장소에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push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1700808"/>
            <a:ext cx="4178023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807022">
            <a:off x="4497494" y="3544362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6876256" y="5877272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52320" y="4869160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옵션은 기본옵션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그대로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242088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 위치 확인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4005064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 err="1">
                <a:solidFill>
                  <a:srgbClr val="FF0000"/>
                </a:solidFill>
              </a:rPr>
              <a:t>퍼스펙티브로</a:t>
            </a:r>
            <a:r>
              <a:rPr lang="ko-KR" altLang="en-US" b="1" dirty="0">
                <a:solidFill>
                  <a:srgbClr val="FF0000"/>
                </a:solidFill>
              </a:rPr>
              <a:t> 전환해서 로컬저장소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의 프로젝트의 오른쪽버튼 </a:t>
            </a:r>
            <a:r>
              <a:rPr lang="ko-KR" altLang="en-US" b="1" dirty="0" err="1">
                <a:solidFill>
                  <a:srgbClr val="FF0000"/>
                </a:solidFill>
              </a:rPr>
              <a:t>클릭후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Push Branch master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(6)</a:t>
            </a:r>
            <a:br>
              <a:rPr lang="en-US" altLang="ko-KR" sz="3200" dirty="0"/>
            </a:br>
            <a:r>
              <a:rPr lang="ko-KR" altLang="en-US" sz="3200" b="1" dirty="0" err="1">
                <a:solidFill>
                  <a:srgbClr val="FF0000"/>
                </a:solidFill>
              </a:rPr>
              <a:t>푸시</a:t>
            </a:r>
            <a:r>
              <a:rPr lang="ko-KR" altLang="en-US" sz="3200" b="1" dirty="0">
                <a:solidFill>
                  <a:srgbClr val="FF0000"/>
                </a:solidFill>
              </a:rPr>
              <a:t> 작업 확인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3888432" cy="3418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673491">
            <a:off x="4177871" y="3682942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214554"/>
            <a:ext cx="3541069" cy="360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786578" y="600076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push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6929454" y="514351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</a:t>
            </a:r>
            <a:r>
              <a:rPr lang="en-US" altLang="ko-KR" sz="3200" dirty="0"/>
              <a:t>,</a:t>
            </a:r>
            <a:r>
              <a:rPr lang="ko-KR" altLang="en-US" sz="3200" dirty="0"/>
              <a:t>원격저장소 병합</a:t>
            </a:r>
            <a:r>
              <a:rPr lang="en-US" altLang="ko-KR" sz="3200" dirty="0"/>
              <a:t>(7)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푸시 완료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확인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인증키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번 확인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3744416" cy="165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 rot="5400000">
            <a:off x="2267744" y="3284984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645024"/>
            <a:ext cx="33623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20443283">
            <a:off x="4701198" y="4508207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08104" y="2996952"/>
            <a:ext cx="3348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원격저장소에서의 변경된 내용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최종 확인이 가능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484784"/>
            <a:ext cx="44005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1916832"/>
            <a:ext cx="3852936" cy="86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아래쪽 화살표 12"/>
          <p:cNvSpPr/>
          <p:nvPr/>
        </p:nvSpPr>
        <p:spPr>
          <a:xfrm>
            <a:off x="7164288" y="2708920"/>
            <a:ext cx="43204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44" y="3857628"/>
            <a:ext cx="4367891" cy="242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아래쪽 화살표 13"/>
          <p:cNvSpPr/>
          <p:nvPr/>
        </p:nvSpPr>
        <p:spPr>
          <a:xfrm>
            <a:off x="4214810" y="5857892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원격저장소</a:t>
            </a:r>
            <a:r>
              <a:rPr lang="en-US" altLang="ko-KR" sz="3200" b="1" dirty="0">
                <a:solidFill>
                  <a:srgbClr val="FF0000"/>
                </a:solidFill>
              </a:rPr>
              <a:t>(imsi.jsp</a:t>
            </a:r>
            <a:r>
              <a:rPr lang="ko-KR" altLang="en-US" sz="3200" b="1" dirty="0">
                <a:solidFill>
                  <a:srgbClr val="FF0000"/>
                </a:solidFill>
              </a:rPr>
              <a:t>파일의 최종 수정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26384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717032"/>
            <a:ext cx="3381375" cy="284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1619672" y="3284984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34888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마지막 소스추가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7824" y="393305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메시지 작성</a:t>
            </a:r>
          </a:p>
        </p:txBody>
      </p:sp>
      <p:sp>
        <p:nvSpPr>
          <p:cNvPr id="9" name="아래쪽 화살표 8"/>
          <p:cNvSpPr/>
          <p:nvPr/>
        </p:nvSpPr>
        <p:spPr>
          <a:xfrm rot="19305838">
            <a:off x="755576" y="558924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4108" y="3356992"/>
            <a:ext cx="399669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>
            <a:off x="4139952" y="4797152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36411" y="2204864"/>
            <a:ext cx="4366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 err="1">
                <a:solidFill>
                  <a:srgbClr val="FF0000"/>
                </a:solidFill>
              </a:rPr>
              <a:t>퍼스펙티브로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전환후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jspStudy</a:t>
            </a:r>
            <a:r>
              <a:rPr lang="ko-KR" altLang="en-US" b="1" dirty="0">
                <a:solidFill>
                  <a:srgbClr val="FF0000"/>
                </a:solidFill>
              </a:rPr>
              <a:t>프로젝트의 오른쪽 버튼 </a:t>
            </a:r>
            <a:r>
              <a:rPr lang="ko-KR" altLang="en-US" b="1" dirty="0" err="1">
                <a:solidFill>
                  <a:srgbClr val="FF0000"/>
                </a:solidFill>
              </a:rPr>
              <a:t>클릭후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Pull</a:t>
            </a:r>
            <a:r>
              <a:rPr lang="ko-KR" altLang="en-US" b="1" dirty="0">
                <a:solidFill>
                  <a:srgbClr val="FF0000"/>
                </a:solidFill>
              </a:rPr>
              <a:t>을 선택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571744"/>
            <a:ext cx="3429006" cy="280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pull(2)</a:t>
            </a:r>
            <a:endParaRPr lang="ko-KR" altLang="en-US" sz="32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420888"/>
            <a:ext cx="4637177" cy="39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1628801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Pull </a:t>
            </a:r>
            <a:r>
              <a:rPr lang="ko-KR" altLang="en-US" b="1" dirty="0" err="1">
                <a:solidFill>
                  <a:srgbClr val="FF0000"/>
                </a:solidFill>
              </a:rPr>
              <a:t>할때</a:t>
            </a:r>
            <a:r>
              <a:rPr lang="ko-KR" altLang="en-US" b="1" dirty="0">
                <a:solidFill>
                  <a:srgbClr val="FF0000"/>
                </a:solidFill>
              </a:rPr>
              <a:t> 에러가 유발되는 경우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원격저장소의 </a:t>
            </a:r>
            <a:r>
              <a:rPr lang="en-US" altLang="ko-KR" b="1" dirty="0">
                <a:solidFill>
                  <a:srgbClr val="FF0000"/>
                </a:solidFill>
              </a:rPr>
              <a:t>fetch</a:t>
            </a:r>
            <a:r>
              <a:rPr lang="ko-KR" altLang="en-US" b="1" dirty="0">
                <a:solidFill>
                  <a:srgbClr val="FF0000"/>
                </a:solidFill>
              </a:rPr>
              <a:t>정보가 없어서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에러유발이 나는 경우가 있다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61922" y="1628800"/>
            <a:ext cx="478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rgbClr val="7030A0"/>
                </a:solidFill>
              </a:rPr>
              <a:t>Git</a:t>
            </a:r>
            <a:r>
              <a:rPr lang="ko-KR" altLang="en-US" b="1" dirty="0" smtClean="0">
                <a:solidFill>
                  <a:srgbClr val="7030A0"/>
                </a:solidFill>
              </a:rPr>
              <a:t>의 프로젝트속성창으로 </a:t>
            </a:r>
            <a:r>
              <a:rPr lang="ko-KR" altLang="en-US" b="1" dirty="0">
                <a:solidFill>
                  <a:srgbClr val="FF0000"/>
                </a:solidFill>
              </a:rPr>
              <a:t>들어가서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아래와 같은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정보파일을 </a:t>
            </a:r>
            <a:r>
              <a:rPr lang="en-US" altLang="ko-KR" b="1" dirty="0">
                <a:solidFill>
                  <a:srgbClr val="FF0000"/>
                </a:solidFill>
              </a:rPr>
              <a:t>open</a:t>
            </a:r>
            <a:r>
              <a:rPr lang="ko-KR" altLang="en-US" b="1" dirty="0">
                <a:solidFill>
                  <a:srgbClr val="FF0000"/>
                </a:solidFill>
              </a:rPr>
              <a:t>해서 불러옴</a:t>
            </a:r>
          </a:p>
        </p:txBody>
      </p:sp>
      <p:sp>
        <p:nvSpPr>
          <p:cNvPr id="8" name="아래쪽 화살표 7"/>
          <p:cNvSpPr/>
          <p:nvPr/>
        </p:nvSpPr>
        <p:spPr>
          <a:xfrm rot="19497927">
            <a:off x="7740352" y="2348880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4324322">
            <a:off x="6155349" y="5758090"/>
            <a:ext cx="57606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51920" y="5949280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파일불러온뒤</a:t>
            </a:r>
            <a:r>
              <a:rPr lang="ko-KR" altLang="en-US" b="1" dirty="0">
                <a:solidFill>
                  <a:srgbClr val="FF0000"/>
                </a:solidFill>
              </a:rPr>
              <a:t> 무시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하고 빠져나감</a:t>
            </a:r>
          </a:p>
        </p:txBody>
      </p:sp>
      <p:sp>
        <p:nvSpPr>
          <p:cNvPr id="11" name="아래쪽 화살표 10"/>
          <p:cNvSpPr/>
          <p:nvPr/>
        </p:nvSpPr>
        <p:spPr>
          <a:xfrm rot="5400000">
            <a:off x="3714744" y="4786322"/>
            <a:ext cx="428628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7224" y="5643578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으로 전환해서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로컬저장소의 오</a:t>
            </a:r>
            <a:r>
              <a:rPr lang="en-US" altLang="ko-KR" b="1" dirty="0">
                <a:solidFill>
                  <a:srgbClr val="FF0000"/>
                </a:solidFill>
              </a:rPr>
              <a:t>click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-&gt;</a:t>
            </a:r>
            <a:r>
              <a:rPr lang="ko-KR" altLang="en-US" b="1" dirty="0" err="1">
                <a:solidFill>
                  <a:srgbClr val="FF0000"/>
                </a:solidFill>
              </a:rPr>
              <a:t>속성창으로</a:t>
            </a:r>
            <a:r>
              <a:rPr lang="ko-KR" altLang="en-US" b="1" dirty="0">
                <a:solidFill>
                  <a:srgbClr val="FF0000"/>
                </a:solidFill>
              </a:rPr>
              <a:t> 들어가면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pull(3)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fetch = +refs/heads/*:refs/remotes/origin/*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16832"/>
            <a:ext cx="7056784" cy="470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7691680">
            <a:off x="6862420" y="3733164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2320" y="4293096"/>
            <a:ext cx="17331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의 위 </a:t>
            </a:r>
            <a:r>
              <a:rPr lang="ko-KR" altLang="en-US" b="1" dirty="0" err="1">
                <a:solidFill>
                  <a:srgbClr val="FF0000"/>
                </a:solidFill>
              </a:rPr>
              <a:t>문장하나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추가시킨뒤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저장하고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빠져나감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3429000"/>
            <a:ext cx="5190349" cy="2686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pull(4)</a:t>
            </a:r>
            <a:endParaRPr lang="ko-KR" alt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88840"/>
            <a:ext cx="309744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555887">
            <a:off x="2921853" y="4180932"/>
            <a:ext cx="5979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2204864"/>
            <a:ext cx="4565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다시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 err="1">
                <a:solidFill>
                  <a:srgbClr val="FF0000"/>
                </a:solidFill>
              </a:rPr>
              <a:t>퍼스펙티브의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jspstudy</a:t>
            </a:r>
            <a:r>
              <a:rPr lang="ko-KR" altLang="en-US" b="1" dirty="0">
                <a:solidFill>
                  <a:srgbClr val="FF0000"/>
                </a:solidFill>
              </a:rPr>
              <a:t>프로젝트의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오른쪽버튼을 </a:t>
            </a:r>
            <a:r>
              <a:rPr lang="ko-KR" altLang="en-US" b="1" dirty="0" err="1">
                <a:solidFill>
                  <a:srgbClr val="FF0000"/>
                </a:solidFill>
              </a:rPr>
              <a:t>클릭후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pull</a:t>
            </a:r>
            <a:r>
              <a:rPr lang="ko-KR" altLang="en-US" b="1" dirty="0">
                <a:solidFill>
                  <a:srgbClr val="FF0000"/>
                </a:solidFill>
              </a:rPr>
              <a:t>을 다시 실행시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아래와 같은 성공화면을 볼 수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7929586" y="521495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(8)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ko-KR" altLang="en-US" sz="3200" b="1" dirty="0">
                <a:solidFill>
                  <a:srgbClr val="FF0000"/>
                </a:solidFill>
              </a:rPr>
              <a:t>에서 커밋할때 작성하는 </a:t>
            </a:r>
            <a:r>
              <a:rPr lang="ko-KR" altLang="en-US" sz="3200" b="1" dirty="0" err="1">
                <a:solidFill>
                  <a:srgbClr val="FF0000"/>
                </a:solidFill>
              </a:rPr>
              <a:t>라인끝</a:t>
            </a:r>
            <a:r>
              <a:rPr lang="ko-KR" altLang="en-US" sz="3200" b="1" dirty="0">
                <a:solidFill>
                  <a:srgbClr val="FF0000"/>
                </a:solidFill>
              </a:rPr>
              <a:t> 처리옵션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628800"/>
            <a:ext cx="6192688" cy="482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오른쪽 화살표 3"/>
          <p:cNvSpPr/>
          <p:nvPr/>
        </p:nvSpPr>
        <p:spPr>
          <a:xfrm>
            <a:off x="6572264" y="2928934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15206" y="2714620"/>
            <a:ext cx="1651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나중에 추가로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환경설정을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해줘야한다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</a:t>
            </a:r>
            <a:r>
              <a:rPr lang="en-US" altLang="ko-KR" sz="3200" dirty="0"/>
              <a:t>-&gt;</a:t>
            </a:r>
            <a:r>
              <a:rPr lang="ko-KR" altLang="en-US" sz="3200" dirty="0"/>
              <a:t>로컬저장소 </a:t>
            </a:r>
            <a:r>
              <a:rPr lang="en-US" altLang="ko-KR" sz="3200" dirty="0"/>
              <a:t>pull(5)</a:t>
            </a:r>
            <a:br>
              <a:rPr lang="en-US" altLang="ko-KR" sz="3200" dirty="0"/>
            </a:br>
            <a:r>
              <a:rPr lang="ko-KR" altLang="en-US" sz="3200" b="1" dirty="0">
                <a:solidFill>
                  <a:srgbClr val="FF0000"/>
                </a:solidFill>
              </a:rPr>
              <a:t>로컬 저장소의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imsi.jsp</a:t>
            </a:r>
            <a:r>
              <a:rPr lang="ko-KR" altLang="en-US" sz="3200" b="1" dirty="0">
                <a:solidFill>
                  <a:srgbClr val="FF0000"/>
                </a:solidFill>
              </a:rPr>
              <a:t>파일을 최종확인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76872"/>
            <a:ext cx="514754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4860032" y="3501008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6096" y="3501008"/>
            <a:ext cx="3299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한글이 깨지는 경우는 </a:t>
            </a:r>
            <a:r>
              <a:rPr lang="en-US" altLang="ko-KR" b="1" dirty="0" err="1">
                <a:solidFill>
                  <a:srgbClr val="FF0000"/>
                </a:solidFill>
              </a:rPr>
              <a:t>charset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을 확인할 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5085184"/>
            <a:ext cx="403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JspStudy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test.jsp</a:t>
            </a:r>
            <a:r>
              <a:rPr lang="ko-KR" altLang="en-US" b="1" dirty="0">
                <a:solidFill>
                  <a:srgbClr val="FF0000"/>
                </a:solidFill>
              </a:rPr>
              <a:t>파일의 최종확인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라인 </a:t>
            </a:r>
            <a:r>
              <a:rPr lang="ko-KR" altLang="en-US" sz="3200" dirty="0" err="1"/>
              <a:t>엔딩</a:t>
            </a:r>
            <a:r>
              <a:rPr lang="ko-KR" altLang="en-US" sz="3200" dirty="0"/>
              <a:t> 옵션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603172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924945"/>
            <a:ext cx="4631013" cy="43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4221088"/>
            <a:ext cx="3456384" cy="48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59632" y="2060848"/>
            <a:ext cx="7928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텍스트파일을 </a:t>
            </a:r>
            <a:r>
              <a:rPr lang="ko-KR" altLang="en-US" b="1" dirty="0" err="1">
                <a:solidFill>
                  <a:srgbClr val="FF0000"/>
                </a:solidFill>
              </a:rPr>
              <a:t>체크아웃할때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CRLF</a:t>
            </a:r>
            <a:r>
              <a:rPr lang="ko-KR" altLang="en-US" b="1" dirty="0">
                <a:solidFill>
                  <a:srgbClr val="FF0000"/>
                </a:solidFill>
              </a:rPr>
              <a:t>가 </a:t>
            </a:r>
            <a:r>
              <a:rPr lang="en-US" altLang="ko-KR" b="1" dirty="0">
                <a:solidFill>
                  <a:srgbClr val="FF0000"/>
                </a:solidFill>
              </a:rPr>
              <a:t>LF</a:t>
            </a:r>
            <a:r>
              <a:rPr lang="ko-KR" altLang="en-US" b="1" dirty="0">
                <a:solidFill>
                  <a:srgbClr val="FF0000"/>
                </a:solidFill>
              </a:rPr>
              <a:t>로 변환된다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텍스트파일을 </a:t>
            </a:r>
            <a:r>
              <a:rPr lang="ko-KR" altLang="en-US" b="1" dirty="0" err="1">
                <a:solidFill>
                  <a:srgbClr val="FF0000"/>
                </a:solidFill>
              </a:rPr>
              <a:t>커밋할때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CRLF</a:t>
            </a:r>
            <a:r>
              <a:rPr lang="ko-KR" altLang="en-US" b="1" dirty="0">
                <a:solidFill>
                  <a:srgbClr val="FF0000"/>
                </a:solidFill>
              </a:rPr>
              <a:t>는 </a:t>
            </a:r>
            <a:r>
              <a:rPr lang="en-US" altLang="ko-KR" b="1" dirty="0">
                <a:solidFill>
                  <a:srgbClr val="FF0000"/>
                </a:solidFill>
              </a:rPr>
              <a:t>LF</a:t>
            </a:r>
            <a:r>
              <a:rPr lang="ko-KR" altLang="en-US" b="1" dirty="0">
                <a:solidFill>
                  <a:srgbClr val="FF0000"/>
                </a:solidFill>
              </a:rPr>
              <a:t>로 변환된다</a:t>
            </a:r>
            <a:r>
              <a:rPr lang="en-US" altLang="ko-KR" b="1" dirty="0">
                <a:solidFill>
                  <a:srgbClr val="FF0000"/>
                </a:solidFill>
              </a:rPr>
              <a:t>.(</a:t>
            </a:r>
            <a:r>
              <a:rPr lang="ko-KR" altLang="en-US" b="1" dirty="0">
                <a:solidFill>
                  <a:srgbClr val="002060"/>
                </a:solidFill>
              </a:rPr>
              <a:t>윈도우의 권장 설정</a:t>
            </a:r>
            <a:r>
              <a:rPr lang="en-US" altLang="ko-KR" b="1" dirty="0">
                <a:solidFill>
                  <a:srgbClr val="002060"/>
                </a:solidFill>
              </a:rPr>
              <a:t>) )-</a:t>
            </a:r>
            <a:r>
              <a:rPr lang="ko-KR" altLang="en-US" b="1" dirty="0">
                <a:solidFill>
                  <a:srgbClr val="002060"/>
                </a:solidFill>
              </a:rPr>
              <a:t>크로스 플랫폼 프로젝트시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5226" y="3356992"/>
            <a:ext cx="7348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텍스트파일을 </a:t>
            </a:r>
            <a:r>
              <a:rPr lang="ko-KR" altLang="en-US" b="1" dirty="0" err="1">
                <a:solidFill>
                  <a:srgbClr val="FF0000"/>
                </a:solidFill>
              </a:rPr>
              <a:t>체크아웃할때</a:t>
            </a:r>
            <a:r>
              <a:rPr lang="ko-KR" altLang="en-US" b="1" dirty="0">
                <a:solidFill>
                  <a:srgbClr val="FF0000"/>
                </a:solidFill>
              </a:rPr>
              <a:t> 변환작업이 없다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텍스트파일을 </a:t>
            </a:r>
            <a:r>
              <a:rPr lang="ko-KR" altLang="en-US" b="1" dirty="0" err="1">
                <a:solidFill>
                  <a:srgbClr val="FF0000"/>
                </a:solidFill>
              </a:rPr>
              <a:t>커밋할때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CRLF</a:t>
            </a:r>
            <a:r>
              <a:rPr lang="ko-KR" altLang="en-US" b="1" dirty="0">
                <a:solidFill>
                  <a:srgbClr val="FF0000"/>
                </a:solidFill>
              </a:rPr>
              <a:t>는 </a:t>
            </a:r>
            <a:r>
              <a:rPr lang="en-US" altLang="ko-KR" b="1" dirty="0">
                <a:solidFill>
                  <a:srgbClr val="FF0000"/>
                </a:solidFill>
              </a:rPr>
              <a:t>LF</a:t>
            </a:r>
            <a:r>
              <a:rPr lang="ko-KR" altLang="en-US" b="1" dirty="0">
                <a:solidFill>
                  <a:srgbClr val="FF0000"/>
                </a:solidFill>
              </a:rPr>
              <a:t>로 변환된다</a:t>
            </a:r>
            <a:r>
              <a:rPr lang="en-US" altLang="ko-KR" b="1" dirty="0">
                <a:solidFill>
                  <a:srgbClr val="FF0000"/>
                </a:solidFill>
              </a:rPr>
              <a:t>.(</a:t>
            </a:r>
            <a:r>
              <a:rPr lang="en-US" altLang="ko-KR" b="1" dirty="0">
                <a:solidFill>
                  <a:srgbClr val="002060"/>
                </a:solidFill>
              </a:rPr>
              <a:t>Unix</a:t>
            </a:r>
            <a:r>
              <a:rPr lang="ko-KR" altLang="en-US" b="1" dirty="0">
                <a:solidFill>
                  <a:srgbClr val="002060"/>
                </a:solidFill>
              </a:rPr>
              <a:t>의 권장 설정</a:t>
            </a:r>
            <a:r>
              <a:rPr lang="en-US" altLang="ko-KR" b="1" dirty="0">
                <a:solidFill>
                  <a:srgbClr val="002060"/>
                </a:solidFill>
              </a:rPr>
              <a:t>)-</a:t>
            </a:r>
            <a:r>
              <a:rPr lang="ko-KR" altLang="en-US" b="1" dirty="0">
                <a:solidFill>
                  <a:srgbClr val="002060"/>
                </a:solidFill>
              </a:rPr>
              <a:t>크로스 </a:t>
            </a:r>
            <a:r>
              <a:rPr lang="ko-KR" altLang="en-US" b="1" dirty="0" err="1">
                <a:solidFill>
                  <a:srgbClr val="002060"/>
                </a:solidFill>
              </a:rPr>
              <a:t>플랫폼프로젝트시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3648" y="4869160"/>
            <a:ext cx="751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체크아웃과 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모두 텍스트파일을 변환하지 않습니다</a:t>
            </a:r>
            <a:r>
              <a:rPr lang="en-US" altLang="ko-KR" b="1" dirty="0">
                <a:solidFill>
                  <a:srgbClr val="002060"/>
                </a:solidFill>
              </a:rPr>
              <a:t>. </a:t>
            </a:r>
            <a:r>
              <a:rPr lang="ko-KR" altLang="en-US" b="1" dirty="0">
                <a:solidFill>
                  <a:srgbClr val="002060"/>
                </a:solidFill>
              </a:rPr>
              <a:t>크로스 플랫폼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프로젝트를 사용하지 않을 때 선택하는 옵션입니다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(9)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ko-KR" altLang="en-US" sz="3200" b="1" dirty="0">
                <a:solidFill>
                  <a:srgbClr val="FF0000"/>
                </a:solidFill>
              </a:rPr>
              <a:t>에서의 터미널 애뮬레이터 사용유무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72816"/>
            <a:ext cx="741682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(10)-</a:t>
            </a:r>
            <a:r>
              <a:rPr lang="ko-KR" altLang="en-US" sz="3200" dirty="0"/>
              <a:t>추가 옵션은 디폴트로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D3BCC-4473-4063-AE96-BC8DB71F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76387"/>
            <a:ext cx="6552728" cy="5139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2132856"/>
            <a:ext cx="8229600" cy="24482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완벽한 분산 환경에서 빠르고 단순하게 수백 수천 개의 동시 다발적인 </a:t>
            </a:r>
            <a:r>
              <a:rPr lang="ko-KR" altLang="en-US" dirty="0" err="1"/>
              <a:t>브랜치</a:t>
            </a:r>
            <a:r>
              <a:rPr lang="ko-KR" altLang="en-US" dirty="0"/>
              <a:t> 작업을 수행하는 것을 목표로 하는 </a:t>
            </a:r>
            <a:r>
              <a:rPr lang="ko-KR" altLang="en-US" b="1" dirty="0">
                <a:solidFill>
                  <a:srgbClr val="FF0000"/>
                </a:solidFill>
              </a:rPr>
              <a:t>버전 관리 시스템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2005</a:t>
            </a:r>
            <a:r>
              <a:rPr lang="ko-KR" altLang="en-US" b="1" dirty="0">
                <a:solidFill>
                  <a:srgbClr val="FF0000"/>
                </a:solidFill>
              </a:rPr>
              <a:t>년 </a:t>
            </a:r>
            <a:r>
              <a:rPr lang="ko-KR" altLang="en-US" dirty="0"/>
              <a:t>탄생</a:t>
            </a:r>
            <a:r>
              <a:rPr lang="en-US" altLang="ko-KR" dirty="0"/>
              <a:t>-&gt;</a:t>
            </a:r>
            <a:r>
              <a:rPr lang="ko-KR" altLang="en-US" b="1" dirty="0" err="1">
                <a:solidFill>
                  <a:srgbClr val="FF0000"/>
                </a:solidFill>
              </a:rPr>
              <a:t>리누스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토르발스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리눅스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>
                <a:solidFill>
                  <a:srgbClr val="FF0000"/>
                </a:solidFill>
              </a:rPr>
              <a:t>고안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(11)-</a:t>
            </a:r>
            <a:r>
              <a:rPr lang="ko-KR" altLang="en-US" sz="3200" dirty="0"/>
              <a:t>설치시작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700808"/>
            <a:ext cx="6192688" cy="484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(12) – </a:t>
            </a:r>
            <a:r>
              <a:rPr lang="ko-KR" altLang="en-US" sz="3200" dirty="0"/>
              <a:t>설치 마무리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772816"/>
            <a:ext cx="5904656" cy="458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폰트의 크기 설정</a:t>
            </a:r>
            <a:r>
              <a:rPr lang="en-US" altLang="ko-KR" sz="3200" dirty="0"/>
              <a:t>(</a:t>
            </a:r>
            <a:r>
              <a:rPr lang="ko-KR" altLang="en-US" sz="3200" dirty="0"/>
              <a:t>추가 부분</a:t>
            </a:r>
            <a:r>
              <a:rPr lang="en-US" altLang="ko-KR" sz="3200" dirty="0"/>
              <a:t>)(Git Bush </a:t>
            </a:r>
            <a:r>
              <a:rPr lang="ko-KR" altLang="en-US" sz="3200" dirty="0"/>
              <a:t>실행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382" y="1916832"/>
            <a:ext cx="5214974" cy="440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9201270">
            <a:off x="5799411" y="2928231"/>
            <a:ext cx="428628" cy="477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935243" y="541905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Apply and 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Save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4A8C65F-89B4-4D34-BC43-7B493ED1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1571612"/>
            <a:ext cx="255301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시작메뉴의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Bash </a:t>
            </a:r>
            <a:r>
              <a:rPr lang="ko-KR" altLang="en-US" sz="3200" dirty="0"/>
              <a:t>실행</a:t>
            </a:r>
            <a:r>
              <a:rPr lang="en-US" altLang="ko-KR" sz="3200" dirty="0"/>
              <a:t>(</a:t>
            </a:r>
            <a:r>
              <a:rPr lang="ko-KR" altLang="en-US" sz="3200" dirty="0"/>
              <a:t>추가설정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255301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2218751">
            <a:off x="1914781" y="3119118"/>
            <a:ext cx="432048" cy="504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4071942"/>
            <a:ext cx="6624736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 rot="19951150">
            <a:off x="2736323" y="3568192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91880" y="2924944"/>
            <a:ext cx="4963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git config –-global user.name “</a:t>
            </a:r>
            <a:r>
              <a:rPr lang="ko-KR" altLang="en-US" b="1" dirty="0">
                <a:solidFill>
                  <a:srgbClr val="FF0000"/>
                </a:solidFill>
              </a:rPr>
              <a:t>사용자 이름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git config –-global </a:t>
            </a:r>
            <a:r>
              <a:rPr lang="en-US" altLang="ko-KR" b="1" dirty="0" err="1">
                <a:solidFill>
                  <a:srgbClr val="FF0000"/>
                </a:solidFill>
              </a:rPr>
              <a:t>user.email</a:t>
            </a:r>
            <a:r>
              <a:rPr lang="en-US" altLang="ko-KR" b="1" dirty="0">
                <a:solidFill>
                  <a:srgbClr val="FF0000"/>
                </a:solidFill>
              </a:rPr>
              <a:t> “</a:t>
            </a:r>
            <a:r>
              <a:rPr lang="ko-KR" altLang="en-US" b="1" dirty="0" err="1">
                <a:solidFill>
                  <a:srgbClr val="FF0000"/>
                </a:solidFill>
              </a:rPr>
              <a:t>이메일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1557723">
            <a:off x="7208753" y="4604038"/>
            <a:ext cx="571504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61753" y="5214950"/>
            <a:ext cx="1882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처음에 에러가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발생하면 나중에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 </a:t>
            </a:r>
            <a:r>
              <a:rPr lang="en-US" altLang="ko-KR" b="1" dirty="0">
                <a:solidFill>
                  <a:srgbClr val="FF0000"/>
                </a:solidFill>
              </a:rPr>
              <a:t>commit</a:t>
            </a:r>
          </a:p>
          <a:p>
            <a:r>
              <a:rPr lang="ko-KR" altLang="en-US" b="1" dirty="0" err="1">
                <a:solidFill>
                  <a:srgbClr val="FF0000"/>
                </a:solidFill>
              </a:rPr>
              <a:t>할때</a:t>
            </a:r>
            <a:r>
              <a:rPr lang="ko-KR" altLang="en-US" b="1" dirty="0">
                <a:solidFill>
                  <a:srgbClr val="FF0000"/>
                </a:solidFill>
              </a:rPr>
              <a:t> 해도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58AF7-64E5-4FD5-904B-54FC7E498FB0}"/>
              </a:ext>
            </a:extLst>
          </p:cNvPr>
          <p:cNvSpPr txBox="1"/>
          <p:nvPr/>
        </p:nvSpPr>
        <p:spPr>
          <a:xfrm>
            <a:off x="4451600" y="3700869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화면 지우기 </a:t>
            </a:r>
            <a:r>
              <a:rPr lang="en-US" altLang="ko-KR" b="1" dirty="0">
                <a:solidFill>
                  <a:srgbClr val="FF0000"/>
                </a:solidFill>
              </a:rPr>
              <a:t>-&gt;clear </a:t>
            </a:r>
            <a:r>
              <a:rPr lang="ko-KR" altLang="en-US" b="1" dirty="0">
                <a:solidFill>
                  <a:srgbClr val="FF0000"/>
                </a:solidFill>
              </a:rPr>
              <a:t>명령어 사용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6719" y="2193353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</a:rPr>
              <a:t>콘솔에 복사하면 에러가 발생할 가능성이 있기에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</a:rPr>
              <a:t>직접 </a:t>
            </a:r>
            <a:r>
              <a:rPr lang="ko-KR" altLang="en-US" b="1" dirty="0" err="1" smtClean="0">
                <a:solidFill>
                  <a:srgbClr val="002060"/>
                </a:solidFill>
              </a:rPr>
              <a:t>쓸것을</a:t>
            </a:r>
            <a:r>
              <a:rPr lang="ko-KR" altLang="en-US" b="1" dirty="0" smtClean="0">
                <a:solidFill>
                  <a:srgbClr val="002060"/>
                </a:solidFill>
              </a:rPr>
              <a:t> 권장함</a:t>
            </a:r>
            <a:r>
              <a:rPr lang="en-US" altLang="ko-KR" b="1" dirty="0" smtClean="0">
                <a:solidFill>
                  <a:srgbClr val="00206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init : </a:t>
            </a:r>
            <a:r>
              <a:rPr lang="ko-KR" altLang="en-US" sz="3200" dirty="0"/>
              <a:t>저장소 생성</a:t>
            </a:r>
            <a:r>
              <a:rPr lang="en-US" altLang="ko-KR" sz="3200" dirty="0"/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탐색기에서도 확인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7200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948264" y="5589240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96336" y="5301208"/>
            <a:ext cx="154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현재 저장소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에서 작업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중인 </a:t>
            </a:r>
            <a:r>
              <a:rPr lang="ko-KR" altLang="en-US" b="1" dirty="0" err="1">
                <a:solidFill>
                  <a:srgbClr val="FF0000"/>
                </a:solidFill>
              </a:rPr>
              <a:t>브랜치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가 </a:t>
            </a:r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add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commit: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51911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1008"/>
            <a:ext cx="2171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0430" y="3357562"/>
            <a:ext cx="52006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>
            <a:off x="1835696" y="292494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5169531">
            <a:off x="2784506" y="5570595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00100" y="6143644"/>
            <a:ext cx="18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: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로 파일저장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5940152" y="234888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72264" y="2285992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vim hello.py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4500570"/>
            <a:ext cx="2343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편집기가 열리면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제일먼저 </a:t>
            </a:r>
            <a:r>
              <a:rPr lang="en-US" altLang="ko-KR" b="1" dirty="0" err="1">
                <a:solidFill>
                  <a:srgbClr val="FF0000"/>
                </a:solidFill>
              </a:rPr>
              <a:t>i</a:t>
            </a:r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눌러서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편집상태를 만들어야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1714480" y="5500702"/>
            <a:ext cx="500066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41422" y="6286520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파이썬은</a:t>
            </a:r>
            <a:r>
              <a:rPr lang="ko-KR" altLang="en-US" b="1" dirty="0">
                <a:solidFill>
                  <a:srgbClr val="FF0000"/>
                </a:solidFill>
              </a:rPr>
              <a:t> 기본적으로 설치가 안되어있어서 실행은 안됨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77E3A-C8E6-450E-9131-C67E3E1D16D8}"/>
              </a:ext>
            </a:extLst>
          </p:cNvPr>
          <p:cNvSpPr txBox="1"/>
          <p:nvPr/>
        </p:nvSpPr>
        <p:spPr>
          <a:xfrm>
            <a:off x="4572000" y="2903483"/>
            <a:ext cx="27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Txt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텍스트 파일로 저장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add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commit: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13690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6200000">
            <a:off x="719572" y="5193196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3648" y="5229200"/>
            <a:ext cx="7486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커밋하기전</a:t>
            </a:r>
            <a:r>
              <a:rPr lang="ko-KR" altLang="en-US" b="1" dirty="0">
                <a:solidFill>
                  <a:srgbClr val="FF0000"/>
                </a:solidFill>
              </a:rPr>
              <a:t> 먼저 저장소 상태를 확인</a:t>
            </a:r>
            <a:r>
              <a:rPr lang="en-US" altLang="ko-KR" b="1" dirty="0">
                <a:solidFill>
                  <a:srgbClr val="FF0000"/>
                </a:solidFill>
              </a:rPr>
              <a:t>-&gt;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status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아직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에서 추적하지 않은 </a:t>
            </a:r>
            <a:r>
              <a:rPr lang="en-US" altLang="ko-KR" b="1" dirty="0" smtClean="0">
                <a:solidFill>
                  <a:srgbClr val="FF0000"/>
                </a:solidFill>
              </a:rPr>
              <a:t>hello.txt</a:t>
            </a:r>
            <a:r>
              <a:rPr lang="ko-KR" altLang="en-US" b="1" dirty="0" smtClean="0">
                <a:solidFill>
                  <a:srgbClr val="FF0000"/>
                </a:solidFill>
              </a:rPr>
              <a:t>파일이 </a:t>
            </a:r>
            <a:r>
              <a:rPr lang="ko-KR" altLang="en-US" b="1" dirty="0">
                <a:solidFill>
                  <a:srgbClr val="FF0000"/>
                </a:solidFill>
              </a:rPr>
              <a:t>저장소에 있다고 알려준다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 파일을 추적하려면 어떤 명령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add)</a:t>
            </a:r>
            <a:r>
              <a:rPr lang="ko-KR" altLang="en-US" b="1" dirty="0">
                <a:solidFill>
                  <a:srgbClr val="FF0000"/>
                </a:solidFill>
              </a:rPr>
              <a:t>을 사용해야 하는지도 알려줌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CRLF</a:t>
            </a:r>
            <a:r>
              <a:rPr lang="ko-KR" altLang="en-US" sz="3200" dirty="0"/>
              <a:t>문제 해결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78771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CRLF</a:t>
            </a:r>
            <a:r>
              <a:rPr lang="ko-KR" altLang="en-US" sz="3200" dirty="0"/>
              <a:t>문제 해결</a:t>
            </a:r>
            <a:r>
              <a:rPr lang="en-US" altLang="ko-KR" sz="3200" dirty="0"/>
              <a:t>(2)-</a:t>
            </a:r>
            <a:r>
              <a:rPr lang="en-US" altLang="ko-KR" sz="3200" dirty="0">
                <a:solidFill>
                  <a:srgbClr val="FF0000"/>
                </a:solidFill>
              </a:rPr>
              <a:t>hello.txt</a:t>
            </a:r>
            <a:r>
              <a:rPr lang="ko-KR" altLang="en-US" sz="3200" dirty="0">
                <a:solidFill>
                  <a:srgbClr val="FF0000"/>
                </a:solidFill>
              </a:rPr>
              <a:t>파일 </a:t>
            </a:r>
            <a:r>
              <a:rPr lang="ko-KR" altLang="en-US" sz="3200" dirty="0" err="1">
                <a:solidFill>
                  <a:srgbClr val="FF0000"/>
                </a:solidFill>
              </a:rPr>
              <a:t>저장시</a:t>
            </a:r>
            <a:r>
              <a:rPr lang="ko-KR" altLang="en-US" sz="3200" dirty="0">
                <a:solidFill>
                  <a:srgbClr val="FF0000"/>
                </a:solidFill>
              </a:rPr>
              <a:t> 필요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84963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add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commit: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71604" y="1571612"/>
            <a:ext cx="339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git add hello.py(or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hello.txt)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2051720" y="2132856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4" y="2564904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status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051720" y="3068960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75656" y="357301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4286256"/>
            <a:ext cx="6624736" cy="224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2564904"/>
            <a:ext cx="504056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rot="17951282">
            <a:off x="3065744" y="3362905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59832" y="3861048"/>
            <a:ext cx="589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첫줄에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커밋메세지를</a:t>
            </a:r>
            <a:r>
              <a:rPr lang="ko-KR" altLang="en-US" b="1" dirty="0">
                <a:solidFill>
                  <a:srgbClr val="FF0000"/>
                </a:solidFill>
              </a:rPr>
              <a:t> 작성한 후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저장하고 빠져나감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7215206" y="5000636"/>
            <a:ext cx="42862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215206" y="5643578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먼저 </a:t>
            </a:r>
            <a:r>
              <a:rPr lang="en-US" altLang="ko-KR" b="1" dirty="0" err="1">
                <a:solidFill>
                  <a:srgbClr val="FF0000"/>
                </a:solidFill>
              </a:rPr>
              <a:t>i</a:t>
            </a:r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입력하고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나서 위에 입력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ko-KR" altLang="en-US" sz="3200" dirty="0"/>
              <a:t>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 세계의 수많은 사용자 </a:t>
            </a:r>
            <a:r>
              <a:rPr lang="ko-KR" altLang="en-US" dirty="0" err="1"/>
              <a:t>사용중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ko-KR" altLang="en-US" dirty="0"/>
              <a:t>을 사용한 저장소를 공유 사이트인 </a:t>
            </a:r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웹 사이트의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 수에서 나오는 어마어마한 숫자의 </a:t>
            </a:r>
            <a:r>
              <a:rPr lang="ko-KR" altLang="en-US" dirty="0" err="1"/>
              <a:t>튜토리얼과</a:t>
            </a:r>
            <a:r>
              <a:rPr lang="ko-KR" altLang="en-US" dirty="0"/>
              <a:t> 프로젝트가 존재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add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commit:</a:t>
            </a:r>
            <a:r>
              <a:rPr lang="ko-KR" altLang="en-US" sz="3200" dirty="0" err="1"/>
              <a:t>첫번째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7488832" cy="482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804248" y="472514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6089" y="4653136"/>
            <a:ext cx="15172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커밋메세지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쓰고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하면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파일이 변경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되었다고 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려준다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branch</a:t>
            </a:r>
            <a:r>
              <a:rPr lang="ko-KR" altLang="en-US" sz="3200" dirty="0"/>
              <a:t>와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checkout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ko-KR" altLang="en-US" sz="3200" dirty="0"/>
              <a:t>새로운 </a:t>
            </a:r>
            <a:r>
              <a:rPr lang="ko-KR" altLang="en-US" sz="3200" dirty="0" err="1"/>
              <a:t>브랜치</a:t>
            </a:r>
            <a:r>
              <a:rPr lang="ko-KR" altLang="en-US" sz="3200" dirty="0"/>
              <a:t> 생성과 이동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717904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6948264" y="2060848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24328" y="1700808"/>
            <a:ext cx="1882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branch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현재 어떤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브랜치가</a:t>
            </a:r>
            <a:r>
              <a:rPr lang="ko-KR" altLang="en-US" b="1" dirty="0">
                <a:solidFill>
                  <a:srgbClr val="FF0000"/>
                </a:solidFill>
              </a:rPr>
              <a:t> 있는지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확인할때</a:t>
            </a:r>
            <a:r>
              <a:rPr lang="ko-KR" altLang="en-US" b="1" dirty="0">
                <a:solidFill>
                  <a:srgbClr val="FF0000"/>
                </a:solidFill>
              </a:rPr>
              <a:t> 사용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24328" y="3140968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branch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생성할 </a:t>
            </a:r>
            <a:r>
              <a:rPr lang="ko-KR" altLang="en-US" b="1" dirty="0" err="1">
                <a:solidFill>
                  <a:srgbClr val="FF0000"/>
                </a:solidFill>
              </a:rPr>
              <a:t>브랜치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브랜치를</a:t>
            </a:r>
            <a:r>
              <a:rPr lang="ko-KR" altLang="en-US" b="1" dirty="0">
                <a:solidFill>
                  <a:srgbClr val="FF0000"/>
                </a:solidFill>
              </a:rPr>
              <a:t> 생성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2320" y="4653136"/>
            <a:ext cx="18822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checkout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이동할 </a:t>
            </a:r>
            <a:r>
              <a:rPr lang="ko-KR" altLang="en-US" b="1" dirty="0" err="1">
                <a:solidFill>
                  <a:srgbClr val="FF0000"/>
                </a:solidFill>
              </a:rPr>
              <a:t>브랜치명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현재작업브랜치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변경할때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사용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hotfix</a:t>
            </a:r>
            <a:r>
              <a:rPr lang="en-US" altLang="ko-KR" sz="3200" dirty="0"/>
              <a:t> </a:t>
            </a:r>
            <a:r>
              <a:rPr lang="ko-KR" altLang="en-US" sz="3200" dirty="0" err="1"/>
              <a:t>브랜치에서의</a:t>
            </a:r>
            <a:r>
              <a:rPr lang="ko-KR" altLang="en-US" sz="3200" dirty="0"/>
              <a:t> 작업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52292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508104" y="1340768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1340768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현 </a:t>
            </a:r>
            <a:r>
              <a:rPr lang="ko-KR" altLang="en-US" b="1" dirty="0" err="1">
                <a:solidFill>
                  <a:srgbClr val="FF0000"/>
                </a:solidFill>
              </a:rPr>
              <a:t>브랜치가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 임을 확인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1403648" y="2924944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933056"/>
            <a:ext cx="5181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501008"/>
            <a:ext cx="2609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아래쪽 화살표 11"/>
          <p:cNvSpPr/>
          <p:nvPr/>
        </p:nvSpPr>
        <p:spPr>
          <a:xfrm>
            <a:off x="1403648" y="4293096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51520" y="4941168"/>
            <a:ext cx="3348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소스코드 </a:t>
            </a:r>
            <a:r>
              <a:rPr lang="ko-KR" altLang="en-US" b="1" dirty="0" err="1">
                <a:solidFill>
                  <a:srgbClr val="FF0000"/>
                </a:solidFill>
              </a:rPr>
              <a:t>아래한</a:t>
            </a:r>
            <a:r>
              <a:rPr lang="ko-KR" altLang="en-US" b="1" dirty="0">
                <a:solidFill>
                  <a:srgbClr val="FF0000"/>
                </a:solidFill>
              </a:rPr>
              <a:t> 줄을 추가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시킨뒤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로 </a:t>
            </a:r>
            <a:r>
              <a:rPr lang="ko-KR" altLang="en-US" b="1" dirty="0" err="1">
                <a:solidFill>
                  <a:srgbClr val="FF0000"/>
                </a:solidFill>
              </a:rPr>
              <a:t>저장한후</a:t>
            </a:r>
            <a:r>
              <a:rPr lang="ko-KR" altLang="en-US" b="1" dirty="0">
                <a:solidFill>
                  <a:srgbClr val="FF0000"/>
                </a:solidFill>
              </a:rPr>
              <a:t> 실행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소스코드의 변경사항이 발생됨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06F47-04B6-4A86-9FF8-CD8F680D53C7}"/>
              </a:ext>
            </a:extLst>
          </p:cNvPr>
          <p:cNvSpPr txBox="1"/>
          <p:nvPr/>
        </p:nvSpPr>
        <p:spPr>
          <a:xfrm>
            <a:off x="3275856" y="2998772"/>
            <a:ext cx="387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vim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hello.txt</a:t>
            </a:r>
            <a:r>
              <a:rPr lang="ko-KR" altLang="en-US" b="1" dirty="0">
                <a:solidFill>
                  <a:srgbClr val="FF0000"/>
                </a:solidFill>
              </a:rPr>
              <a:t>로 수정해서 </a:t>
            </a:r>
            <a:r>
              <a:rPr lang="ko-KR" altLang="en-US" b="1" dirty="0" err="1">
                <a:solidFill>
                  <a:srgbClr val="FF0000"/>
                </a:solidFill>
              </a:rPr>
              <a:t>작업할것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E4417-DD0C-46D6-9772-463C25700BBC}"/>
              </a:ext>
            </a:extLst>
          </p:cNvPr>
          <p:cNvSpPr txBox="1"/>
          <p:nvPr/>
        </p:nvSpPr>
        <p:spPr>
          <a:xfrm>
            <a:off x="3491880" y="3463262"/>
            <a:ext cx="496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변경된 내용은 </a:t>
            </a:r>
            <a:r>
              <a:rPr lang="en-US" altLang="ko-KR" b="1" dirty="0">
                <a:solidFill>
                  <a:srgbClr val="FF0000"/>
                </a:solidFill>
              </a:rPr>
              <a:t>cat hello.txt</a:t>
            </a:r>
            <a:r>
              <a:rPr lang="ko-KR" altLang="en-US" b="1" dirty="0">
                <a:solidFill>
                  <a:srgbClr val="FF0000"/>
                </a:solidFill>
              </a:rPr>
              <a:t>로 확인할 수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commit –a: </a:t>
            </a:r>
            <a:r>
              <a:rPr lang="ko-KR" altLang="en-US" sz="3200" dirty="0"/>
              <a:t>두 번째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140968"/>
            <a:ext cx="71628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5517232"/>
            <a:ext cx="23622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1484784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status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1979712" y="1556792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1760" y="1556792"/>
            <a:ext cx="6595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커밋없이는</a:t>
            </a:r>
            <a:r>
              <a:rPr lang="ko-KR" altLang="en-US" dirty="0"/>
              <a:t> 소스코드가 변경되지 않는다는 </a:t>
            </a:r>
            <a:r>
              <a:rPr lang="ko-KR" altLang="en-US" dirty="0" err="1"/>
              <a:t>에러메세지</a:t>
            </a:r>
            <a:r>
              <a:rPr lang="ko-KR" altLang="en-US" dirty="0"/>
              <a:t> 출력됨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1187624" y="1916832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2276872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 -a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339752" y="2348880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12807" y="2132856"/>
            <a:ext cx="6295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</a:t>
            </a:r>
            <a:r>
              <a:rPr lang="ko-KR" altLang="en-US" b="1" dirty="0">
                <a:solidFill>
                  <a:srgbClr val="FF0000"/>
                </a:solidFill>
              </a:rPr>
              <a:t>명령어에 변경된 저장소 파일 모두를 </a:t>
            </a:r>
            <a:r>
              <a:rPr lang="ko-KR" altLang="en-US" b="1" dirty="0" err="1">
                <a:solidFill>
                  <a:srgbClr val="FF0000"/>
                </a:solidFill>
              </a:rPr>
              <a:t>커밋하는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옵션인 </a:t>
            </a:r>
            <a:r>
              <a:rPr lang="en-US" altLang="ko-KR" b="1" dirty="0">
                <a:solidFill>
                  <a:srgbClr val="FF0000"/>
                </a:solidFill>
              </a:rPr>
              <a:t>–a</a:t>
            </a:r>
            <a:r>
              <a:rPr lang="ko-KR" altLang="en-US" b="1" dirty="0">
                <a:solidFill>
                  <a:srgbClr val="FF0000"/>
                </a:solidFill>
              </a:rPr>
              <a:t>를 덧붙여 실행하는 경우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모든 </a:t>
            </a:r>
            <a:r>
              <a:rPr lang="ko-KR" altLang="en-US" b="1" dirty="0" err="1">
                <a:solidFill>
                  <a:srgbClr val="FF0000"/>
                </a:solidFill>
              </a:rPr>
              <a:t>파일변경시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b="1" dirty="0">
                <a:solidFill>
                  <a:srgbClr val="002060"/>
                </a:solidFill>
              </a:rPr>
              <a:t>=&gt;</a:t>
            </a:r>
            <a:r>
              <a:rPr lang="ko-KR" altLang="en-US" b="1" dirty="0">
                <a:solidFill>
                  <a:srgbClr val="002060"/>
                </a:solidFill>
              </a:rPr>
              <a:t>전의 방법처럼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add </a:t>
            </a:r>
            <a:r>
              <a:rPr lang="ko-KR" altLang="en-US" b="1" dirty="0">
                <a:solidFill>
                  <a:srgbClr val="002060"/>
                </a:solidFill>
              </a:rPr>
              <a:t>와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commit</a:t>
            </a:r>
            <a:r>
              <a:rPr lang="ko-KR" altLang="en-US" b="1" dirty="0">
                <a:solidFill>
                  <a:srgbClr val="002060"/>
                </a:solidFill>
              </a:rPr>
              <a:t>을 사용해도 된다</a:t>
            </a:r>
            <a:r>
              <a:rPr lang="en-US" altLang="ko-KR" b="1" dirty="0">
                <a:solidFill>
                  <a:srgbClr val="002060"/>
                </a:solidFill>
              </a:rPr>
              <a:t>.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3995936" y="5013176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13253" y="5445224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위의 </a:t>
            </a:r>
            <a:r>
              <a:rPr lang="ko-KR" altLang="en-US" b="1" dirty="0" err="1">
                <a:solidFill>
                  <a:srgbClr val="FF0000"/>
                </a:solidFill>
              </a:rPr>
              <a:t>첫줄에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커밋메세지를</a:t>
            </a:r>
            <a:r>
              <a:rPr lang="ko-KR" altLang="en-US" b="1" dirty="0">
                <a:solidFill>
                  <a:srgbClr val="FF0000"/>
                </a:solidFill>
              </a:rPr>
              <a:t> 추가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한후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해서 빠져나간다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commit –a: </a:t>
            </a:r>
            <a:r>
              <a:rPr lang="ko-KR" altLang="en-US" sz="3200" dirty="0"/>
              <a:t>두 번째 </a:t>
            </a:r>
            <a:r>
              <a:rPr lang="ko-KR" altLang="en-US" sz="3200" dirty="0" err="1"/>
              <a:t>커밋</a:t>
            </a:r>
            <a:r>
              <a:rPr lang="en-US" altLang="ko-KR" sz="3200" dirty="0"/>
              <a:t>(2)-</a:t>
            </a:r>
            <a:r>
              <a:rPr lang="ko-KR" altLang="en-US" sz="3200" dirty="0"/>
              <a:t>확인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2736"/>
            <a:ext cx="8092997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229200"/>
            <a:ext cx="5314950" cy="137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5868144" y="558924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00192" y="5373216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다시 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status</a:t>
            </a:r>
            <a:r>
              <a:rPr lang="ko-KR" altLang="en-US" b="1" dirty="0">
                <a:solidFill>
                  <a:srgbClr val="FF0000"/>
                </a:solidFill>
              </a:rPr>
              <a:t>를 사용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해 보면 이제 </a:t>
            </a:r>
            <a:r>
              <a:rPr lang="ko-KR" altLang="en-US" b="1" dirty="0" err="1">
                <a:solidFill>
                  <a:srgbClr val="FF0000"/>
                </a:solidFill>
              </a:rPr>
              <a:t>커밋할게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없다는 메시지가 출력됨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명령어로 </a:t>
            </a:r>
            <a:r>
              <a:rPr lang="ko-KR" altLang="en-US" sz="3200" dirty="0" err="1"/>
              <a:t>커밋메세지</a:t>
            </a:r>
            <a:r>
              <a:rPr lang="ko-KR" altLang="en-US" sz="3200" dirty="0"/>
              <a:t> 넣기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Git</a:t>
            </a:r>
            <a:r>
              <a:rPr lang="ko-KR" altLang="en-US" dirty="0"/>
              <a:t>에서 커밋할때는 꼭 </a:t>
            </a:r>
            <a:r>
              <a:rPr lang="ko-KR" altLang="en-US" dirty="0" err="1"/>
              <a:t>커밋메세지를</a:t>
            </a:r>
            <a:r>
              <a:rPr lang="ko-KR" altLang="en-US" dirty="0"/>
              <a:t> 남겨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야 한다</a:t>
            </a:r>
            <a:r>
              <a:rPr lang="en-US" altLang="ko-KR" dirty="0"/>
              <a:t>. </a:t>
            </a:r>
            <a:r>
              <a:rPr lang="ko-KR" altLang="en-US" dirty="0"/>
              <a:t>남기지 않으면 </a:t>
            </a:r>
            <a:r>
              <a:rPr lang="ko-KR" altLang="en-US" dirty="0" err="1"/>
              <a:t>커밋을</a:t>
            </a:r>
            <a:r>
              <a:rPr lang="ko-KR" altLang="en-US" dirty="0"/>
              <a:t> 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형식</a:t>
            </a:r>
            <a:r>
              <a:rPr lang="en-US" altLang="ko-KR" dirty="0"/>
              <a:t>)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 –m “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메시지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</a:p>
          <a:p>
            <a:pPr>
              <a:buNone/>
            </a:pPr>
            <a:r>
              <a:rPr lang="en-US" altLang="ko-KR" dirty="0"/>
              <a:t>  </a:t>
            </a:r>
            <a:r>
              <a:rPr lang="en-US" altLang="ko-KR" sz="2400" dirty="0"/>
              <a:t>ex)</a:t>
            </a:r>
            <a:r>
              <a:rPr lang="en-US" altLang="ko-KR" sz="2400" dirty="0" err="1"/>
              <a:t>git</a:t>
            </a:r>
            <a:r>
              <a:rPr lang="en-US" altLang="ko-KR" sz="2400" dirty="0"/>
              <a:t> commit –am “add output ‘Tell your World’”</a:t>
            </a:r>
          </a:p>
          <a:p>
            <a:pPr>
              <a:buNone/>
            </a:pPr>
            <a:r>
              <a:rPr lang="en-US" altLang="ko-KR" dirty="0"/>
              <a:t>-&gt;</a:t>
            </a:r>
            <a:r>
              <a:rPr lang="ko-KR" altLang="en-US" b="1" dirty="0">
                <a:solidFill>
                  <a:srgbClr val="FF0000"/>
                </a:solidFill>
              </a:rPr>
              <a:t>큰 따옴표를 사용할 </a:t>
            </a:r>
            <a:r>
              <a:rPr lang="ko-KR" altLang="en-US" b="1" dirty="0" err="1">
                <a:solidFill>
                  <a:srgbClr val="FF0000"/>
                </a:solidFill>
              </a:rPr>
              <a:t>수없다는</a:t>
            </a:r>
            <a:r>
              <a:rPr lang="ko-KR" altLang="en-US" b="1" dirty="0">
                <a:solidFill>
                  <a:srgbClr val="FF0000"/>
                </a:solidFill>
              </a:rPr>
              <a:t> 제약이 있다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dirty="0">
                <a:solidFill>
                  <a:srgbClr val="FF0000"/>
                </a:solidFill>
              </a:rPr>
              <a:t>   (</a:t>
            </a:r>
            <a:r>
              <a:rPr lang="ko-KR" altLang="en-US" dirty="0" err="1">
                <a:solidFill>
                  <a:srgbClr val="FF0000"/>
                </a:solidFill>
              </a:rPr>
              <a:t>비추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merge: master </a:t>
            </a:r>
            <a:r>
              <a:rPr lang="ko-KR" altLang="en-US" sz="3200" dirty="0" err="1"/>
              <a:t>브랜치와</a:t>
            </a:r>
            <a:r>
              <a:rPr lang="ko-KR" altLang="en-US" sz="3200" dirty="0"/>
              <a:t> 병합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056784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merge: master </a:t>
            </a:r>
            <a:r>
              <a:rPr lang="ko-KR" altLang="en-US" sz="3200" dirty="0" err="1"/>
              <a:t>브랜치와</a:t>
            </a:r>
            <a:r>
              <a:rPr lang="ko-KR" altLang="en-US" sz="3200" dirty="0"/>
              <a:t> 병합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665197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156176" y="2852936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20272" y="1916832"/>
            <a:ext cx="2038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merge </a:t>
            </a:r>
            <a:r>
              <a:rPr lang="ko-KR" altLang="en-US" b="1" dirty="0">
                <a:solidFill>
                  <a:srgbClr val="FF0000"/>
                </a:solidFill>
              </a:rPr>
              <a:t>병합할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0272" y="2924944"/>
            <a:ext cx="22862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hello.py</a:t>
            </a:r>
            <a:r>
              <a:rPr lang="ko-KR" altLang="en-US" b="1" dirty="0">
                <a:solidFill>
                  <a:srgbClr val="FF0000"/>
                </a:solidFill>
              </a:rPr>
              <a:t>에 소스코드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한줄이</a:t>
            </a:r>
            <a:r>
              <a:rPr lang="ko-KR" altLang="en-US" b="1" dirty="0">
                <a:solidFill>
                  <a:srgbClr val="FF0000"/>
                </a:solidFill>
              </a:rPr>
              <a:t> 추가됨을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확인이 가능하다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b="1" dirty="0">
                <a:solidFill>
                  <a:srgbClr val="002060"/>
                </a:solidFill>
              </a:rPr>
              <a:t>(hello.txt</a:t>
            </a:r>
            <a:r>
              <a:rPr lang="ko-KR" altLang="en-US" b="1" dirty="0">
                <a:solidFill>
                  <a:srgbClr val="002060"/>
                </a:solidFill>
              </a:rPr>
              <a:t>로 변경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해서 </a:t>
            </a:r>
            <a:r>
              <a:rPr lang="ko-KR" altLang="en-US" b="1" dirty="0" err="1">
                <a:solidFill>
                  <a:srgbClr val="002060"/>
                </a:solidFill>
              </a:rPr>
              <a:t>작업해도된다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084168" y="1988840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156176" y="4941168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020272" y="501317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추가된 소스코드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최종 확인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확인</a:t>
            </a:r>
            <a:r>
              <a:rPr lang="en-US" altLang="ko-KR" sz="3200" dirty="0"/>
              <a:t>-master</a:t>
            </a:r>
            <a:endParaRPr lang="ko-KR" altLang="en-US" sz="3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3312368" cy="136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1979712" y="2780928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356992"/>
            <a:ext cx="204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933056"/>
            <a:ext cx="4824536" cy="256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1484784"/>
            <a:ext cx="33528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 rot="19085652">
            <a:off x="4491927" y="3151515"/>
            <a:ext cx="62826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6948264" y="3501008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3789040"/>
            <a:ext cx="204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4365104"/>
            <a:ext cx="385192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오른쪽 화살표 13"/>
          <p:cNvSpPr/>
          <p:nvPr/>
        </p:nvSpPr>
        <p:spPr>
          <a:xfrm>
            <a:off x="3635896" y="2060848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1844824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한줄추가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변경한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경우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확인</a:t>
            </a:r>
            <a:r>
              <a:rPr lang="en-US" altLang="ko-KR" sz="3200" dirty="0"/>
              <a:t>-</a:t>
            </a:r>
            <a:r>
              <a:rPr lang="en-US" altLang="ko-KR" sz="3200" dirty="0" err="1"/>
              <a:t>hotfix</a:t>
            </a:r>
            <a:endParaRPr lang="ko-KR" altLang="en-US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54387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501008"/>
            <a:ext cx="2647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1259632" y="292494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87824" y="3356992"/>
            <a:ext cx="2340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같은 파일이지만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에는 </a:t>
            </a:r>
            <a:r>
              <a:rPr lang="en-US" altLang="ko-KR" b="1" dirty="0">
                <a:solidFill>
                  <a:srgbClr val="FF0000"/>
                </a:solidFill>
              </a:rPr>
              <a:t>master</a:t>
            </a:r>
          </a:p>
          <a:p>
            <a:r>
              <a:rPr lang="ko-KR" altLang="en-US" b="1" dirty="0" err="1">
                <a:solidFill>
                  <a:srgbClr val="FF0000"/>
                </a:solidFill>
              </a:rPr>
              <a:t>브랜치에서</a:t>
            </a:r>
            <a:r>
              <a:rPr lang="ko-KR" altLang="en-US" b="1" dirty="0">
                <a:solidFill>
                  <a:srgbClr val="FF0000"/>
                </a:solidFill>
              </a:rPr>
              <a:t> 추가한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내용이 없다</a:t>
            </a:r>
            <a:r>
              <a:rPr lang="en-US" altLang="ko-KR" b="1" dirty="0">
                <a:solidFill>
                  <a:srgbClr val="FF0000"/>
                </a:solidFill>
              </a:rPr>
              <a:t>.(</a:t>
            </a:r>
            <a:r>
              <a:rPr lang="ko-KR" altLang="en-US" b="1" dirty="0">
                <a:solidFill>
                  <a:srgbClr val="FF0000"/>
                </a:solidFill>
              </a:rPr>
              <a:t>독립적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1331640" y="4293096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5013176"/>
            <a:ext cx="2667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987824" y="5229200"/>
            <a:ext cx="3208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새로 </a:t>
            </a:r>
            <a:r>
              <a:rPr lang="en-US" altLang="ko-KR" b="1" dirty="0">
                <a:solidFill>
                  <a:srgbClr val="FF0000"/>
                </a:solidFill>
              </a:rPr>
              <a:t>print(“Tell her World”)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문구 </a:t>
            </a:r>
            <a:r>
              <a:rPr lang="ko-KR" altLang="en-US" b="1" dirty="0" err="1">
                <a:solidFill>
                  <a:srgbClr val="FF0000"/>
                </a:solidFill>
              </a:rPr>
              <a:t>추가후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r>
              <a:rPr lang="ko-KR" altLang="en-US" b="1" dirty="0">
                <a:solidFill>
                  <a:srgbClr val="FF0000"/>
                </a:solidFill>
              </a:rPr>
              <a:t>로 저장한다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9775" y="2492896"/>
            <a:ext cx="33242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 rot="17505894">
            <a:off x="5478145" y="460725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86139" y="4149080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 –a</a:t>
            </a:r>
            <a:r>
              <a:rPr lang="ko-KR" altLang="en-US" b="1" dirty="0">
                <a:solidFill>
                  <a:srgbClr val="FF0000"/>
                </a:solidFill>
              </a:rPr>
              <a:t>로 명령어로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커밋메세지를</a:t>
            </a:r>
            <a:r>
              <a:rPr lang="ko-KR" altLang="en-US" b="1" dirty="0">
                <a:solidFill>
                  <a:srgbClr val="FF0000"/>
                </a:solidFill>
              </a:rPr>
              <a:t> 추가시킨다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580112" y="1484784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56176" y="1484784"/>
            <a:ext cx="3067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브랜치를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master-&gt;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변경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checkout 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7452320" y="486916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5301208"/>
            <a:ext cx="2880320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ko-KR" altLang="en-US" sz="3200" b="1" dirty="0">
                <a:solidFill>
                  <a:srgbClr val="FF0000"/>
                </a:solidFill>
              </a:rPr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5720" y="1600200"/>
            <a:ext cx="8572560" cy="4525963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/>
              <a:t>로컬  및 원격 저장소 생성</a:t>
            </a:r>
            <a:endParaRPr lang="en-US" altLang="ko-KR" sz="2800" dirty="0"/>
          </a:p>
          <a:p>
            <a:r>
              <a:rPr lang="ko-KR" altLang="en-US" sz="2800" dirty="0"/>
              <a:t>로컬 저장소에 파일 생성 및 추가</a:t>
            </a:r>
            <a:endParaRPr lang="en-US" altLang="ko-KR" sz="2800" dirty="0"/>
          </a:p>
          <a:p>
            <a:r>
              <a:rPr lang="ko-KR" altLang="en-US" sz="2800" dirty="0"/>
              <a:t>수정 내역을 로컬 저장소에 저장</a:t>
            </a:r>
            <a:endParaRPr lang="en-US" altLang="ko-KR" sz="2800" dirty="0"/>
          </a:p>
          <a:p>
            <a:r>
              <a:rPr lang="ko-KR" altLang="en-US" sz="2800" dirty="0"/>
              <a:t>파일 수정 내역 추적</a:t>
            </a:r>
            <a:r>
              <a:rPr lang="en-US" altLang="ko-KR" sz="2800" dirty="0"/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변경사항을 </a:t>
            </a:r>
            <a:r>
              <a:rPr lang="ko-KR" altLang="en-US" sz="2800" b="1" dirty="0" err="1">
                <a:solidFill>
                  <a:srgbClr val="FF0000"/>
                </a:solidFill>
              </a:rPr>
              <a:t>체크하기위해</a:t>
            </a:r>
            <a:r>
              <a:rPr lang="en-US" altLang="ko-KR" sz="2800" dirty="0"/>
              <a:t>)</a:t>
            </a:r>
          </a:p>
          <a:p>
            <a:r>
              <a:rPr lang="ko-KR" altLang="en-US" sz="2800" dirty="0"/>
              <a:t>원격 저장소에 제출된 수정 내역을 로컬 저장소에 적용</a:t>
            </a:r>
            <a:endParaRPr lang="en-US" altLang="ko-KR" sz="2800" dirty="0"/>
          </a:p>
          <a:p>
            <a:r>
              <a:rPr lang="en-US" altLang="ko-KR" sz="2800" dirty="0"/>
              <a:t>Master</a:t>
            </a:r>
            <a:r>
              <a:rPr lang="ko-KR" altLang="en-US" sz="2800" dirty="0"/>
              <a:t>에 영향을 끼치지 않는 브랜치 생성</a:t>
            </a:r>
            <a:endParaRPr lang="en-US" altLang="ko-KR" sz="2800" dirty="0"/>
          </a:p>
          <a:p>
            <a:r>
              <a:rPr lang="ko-KR" altLang="en-US" sz="2800" dirty="0" err="1"/>
              <a:t>브랜치</a:t>
            </a:r>
            <a:r>
              <a:rPr lang="ko-KR" altLang="en-US" sz="2800" dirty="0"/>
              <a:t> 사이의 병합</a:t>
            </a:r>
            <a:r>
              <a:rPr lang="en-US" altLang="ko-KR" sz="2800" dirty="0"/>
              <a:t>(Merge)</a:t>
            </a:r>
          </a:p>
          <a:p>
            <a:r>
              <a:rPr lang="ko-KR" altLang="en-US" sz="2800" dirty="0" err="1"/>
              <a:t>브랜치를</a:t>
            </a:r>
            <a:r>
              <a:rPr lang="ko-KR" altLang="en-US" sz="2800" dirty="0"/>
              <a:t> 병합하는 도중의 충돌 감지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각 </a:t>
            </a:r>
            <a:r>
              <a:rPr lang="ko-KR" altLang="en-US" sz="3200" dirty="0" err="1"/>
              <a:t>브랜치의</a:t>
            </a:r>
            <a:r>
              <a:rPr lang="ko-KR" altLang="en-US" sz="3200" dirty="0"/>
              <a:t> 독립성 최종 확인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6696744" cy="5013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420888"/>
            <a:ext cx="68008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11560" y="126876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9632" y="1340768"/>
            <a:ext cx="751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두 개의 </a:t>
            </a:r>
            <a:r>
              <a:rPr lang="ko-KR" altLang="en-US" b="1" dirty="0" err="1">
                <a:solidFill>
                  <a:srgbClr val="FF0000"/>
                </a:solidFill>
              </a:rPr>
              <a:t>브랜치에서</a:t>
            </a:r>
            <a:r>
              <a:rPr lang="ko-KR" altLang="en-US" b="1" dirty="0">
                <a:solidFill>
                  <a:srgbClr val="FF0000"/>
                </a:solidFill>
              </a:rPr>
              <a:t> 동시에 같은 파일의 같은 곳을 수정하고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그걸 병합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하면서 생기는 충돌을 해결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516216" y="378904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92280" y="3212976"/>
            <a:ext cx="1651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충돌이 발생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했으며 결과와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함께 무엇을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해야할지</a:t>
            </a:r>
            <a:r>
              <a:rPr lang="ko-KR" altLang="en-US" b="1" dirty="0">
                <a:solidFill>
                  <a:srgbClr val="FF0000"/>
                </a:solidFill>
              </a:rPr>
              <a:t> 알려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준다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588224" y="5301208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64288" y="5373216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==========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충돌  경계선 표시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충돌 해결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598170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1835696" y="242088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996952"/>
            <a:ext cx="352839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>
          <a:xfrm>
            <a:off x="4572000" y="3212976"/>
            <a:ext cx="64807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51920" y="4005064"/>
            <a:ext cx="2820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충돌을 </a:t>
            </a:r>
            <a:r>
              <a:rPr lang="ko-KR" altLang="en-US" b="1" dirty="0" err="1">
                <a:solidFill>
                  <a:srgbClr val="FF0000"/>
                </a:solidFill>
              </a:rPr>
              <a:t>해결하기위해서는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충돌 난 부분이 어떤 의미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인지 이해하고 있어야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해결이 가능하다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2420888"/>
            <a:ext cx="27146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76256" y="3789040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여기서는 </a:t>
            </a:r>
            <a:r>
              <a:rPr lang="ko-KR" altLang="en-US" b="1" dirty="0" err="1">
                <a:solidFill>
                  <a:srgbClr val="FF0000"/>
                </a:solidFill>
              </a:rPr>
              <a:t>두개의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 내용을 수정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한 후 </a:t>
            </a:r>
            <a:r>
              <a:rPr lang="en-US" altLang="ko-KR" b="1" dirty="0" err="1">
                <a:solidFill>
                  <a:srgbClr val="FF0000"/>
                </a:solidFill>
              </a:rPr>
              <a:t>wq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5661248"/>
            <a:ext cx="6229350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아래쪽 화살표 11"/>
          <p:cNvSpPr/>
          <p:nvPr/>
        </p:nvSpPr>
        <p:spPr>
          <a:xfrm>
            <a:off x="7668344" y="5013176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91880" y="5229200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 –a –m “</a:t>
            </a:r>
            <a:r>
              <a:rPr lang="ko-KR" altLang="en-US" b="1" dirty="0" err="1">
                <a:solidFill>
                  <a:srgbClr val="FF0000"/>
                </a:solidFill>
              </a:rPr>
              <a:t>커밋</a:t>
            </a:r>
            <a:r>
              <a:rPr lang="ko-KR" altLang="en-US" b="1" dirty="0">
                <a:solidFill>
                  <a:srgbClr val="FF0000"/>
                </a:solidFill>
              </a:rPr>
              <a:t> 메시지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log: </a:t>
            </a:r>
            <a:r>
              <a:rPr lang="ko-KR" altLang="en-US" sz="3200" dirty="0"/>
              <a:t>기록보기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1600200"/>
          <a:ext cx="8640960" cy="431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3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옵션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 log -p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</a:t>
                      </a:r>
                      <a:r>
                        <a:rPr lang="ko-KR" altLang="en-US" dirty="0" err="1"/>
                        <a:t>커밋에</a:t>
                      </a:r>
                      <a:r>
                        <a:rPr lang="ko-KR" altLang="en-US" dirty="0"/>
                        <a:t> 적용된 실제 변경 내용을 보여줍니다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 log –word-diff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diff </a:t>
                      </a:r>
                      <a:r>
                        <a:rPr lang="ko-KR" altLang="en-US" dirty="0"/>
                        <a:t>명령의 실행결과를 단어 단위로 보여줍니다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baseline="0" dirty="0"/>
                        <a:t> log --stat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</a:t>
                      </a:r>
                      <a:r>
                        <a:rPr lang="ko-KR" altLang="en-US" dirty="0" err="1"/>
                        <a:t>커밋에서</a:t>
                      </a:r>
                      <a:r>
                        <a:rPr lang="ko-KR" altLang="en-US" dirty="0"/>
                        <a:t> 수정된 파일의 통계 정보를 보여줍니다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log –name-only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커밋</a:t>
                      </a:r>
                      <a:r>
                        <a:rPr lang="ko-KR" altLang="en-US" dirty="0"/>
                        <a:t> 정보 중에서 수정된 파일의 목록만 보여줍니다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log –relative-date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정확한 시간을 보여주는 것이 아니라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일 전</a:t>
                      </a:r>
                      <a:r>
                        <a:rPr lang="en-US" altLang="ko-KR" dirty="0"/>
                        <a:t>,1</a:t>
                      </a:r>
                      <a:r>
                        <a:rPr lang="ko-KR" altLang="en-US" dirty="0"/>
                        <a:t>주 전처럼 상대적인 시간을 비교하는 형식으로 보여준다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1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rgbClr val="FF0000"/>
                          </a:solidFill>
                        </a:rPr>
                        <a:t>git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 log --graph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브랜치</a:t>
                      </a:r>
                      <a:r>
                        <a:rPr lang="ko-KR" altLang="en-US" dirty="0"/>
                        <a:t> 분기와 병합 내역을 아스키 그래프로 보여준다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오른쪽 화살표 4"/>
          <p:cNvSpPr/>
          <p:nvPr/>
        </p:nvSpPr>
        <p:spPr>
          <a:xfrm>
            <a:off x="2143108" y="6143644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0364" y="614364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빠져나갈때에는</a:t>
            </a:r>
            <a:r>
              <a:rPr lang="ko-KR" altLang="en-US" dirty="0"/>
              <a:t>  </a:t>
            </a:r>
            <a:r>
              <a:rPr lang="en-US" altLang="ko-KR" dirty="0"/>
              <a:t>q</a:t>
            </a:r>
            <a:r>
              <a:rPr lang="ko-KR" altLang="en-US" dirty="0"/>
              <a:t>를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log --graph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756084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7164288" y="5445224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884368" y="558924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빠져나갈때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Q</a:t>
            </a:r>
            <a:r>
              <a:rPr lang="ko-KR" altLang="en-US" b="1" dirty="0">
                <a:solidFill>
                  <a:srgbClr val="FF0000"/>
                </a:solidFill>
              </a:rPr>
              <a:t>를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입력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git log –-stat(</a:t>
            </a:r>
            <a:r>
              <a:rPr lang="ko-KR" altLang="en-US" sz="3200" dirty="0"/>
              <a:t>각 </a:t>
            </a:r>
            <a:r>
              <a:rPr lang="ko-KR" altLang="en-US" sz="3200" dirty="0" err="1"/>
              <a:t>커밋에서</a:t>
            </a:r>
            <a:r>
              <a:rPr lang="ko-KR" altLang="en-US" sz="3200" dirty="0"/>
              <a:t> 수정파일 통계정보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72390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ko-KR" altLang="en-US" sz="3200" dirty="0"/>
              <a:t>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800" dirty="0"/>
              <a:t>전</a:t>
            </a:r>
            <a:r>
              <a:rPr lang="en-US" altLang="ko-KR" sz="2800" dirty="0"/>
              <a:t> </a:t>
            </a:r>
            <a:r>
              <a:rPr lang="ko-KR" altLang="en-US" sz="2800" dirty="0"/>
              <a:t>세계에서 진행되는 오픈 소스 프로젝트가 많이 모여 있어 이에 참여하고 </a:t>
            </a:r>
            <a:r>
              <a:rPr lang="ko-KR" altLang="en-US" sz="2800" dirty="0" err="1"/>
              <a:t>오픈소스에</a:t>
            </a:r>
            <a:r>
              <a:rPr lang="ko-KR" altLang="en-US" sz="2800" dirty="0"/>
              <a:t> 기여할 수 있는 기회가 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개발자는 </a:t>
            </a:r>
            <a:r>
              <a:rPr lang="en-US" altLang="ko-KR" sz="2800" dirty="0" err="1"/>
              <a:t>GitHub</a:t>
            </a:r>
            <a:r>
              <a:rPr lang="ko-KR" altLang="en-US" sz="2800" dirty="0"/>
              <a:t>를 이용해 자신이 작성했던 코드 그 자체를 곧바로 제공이 가능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작업한 내용을 포트폴리오로 준비해 공개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기획자 역시 자신이 준비했었던 기획문서를 공개할 수 있다</a:t>
            </a:r>
            <a:endParaRPr lang="en-US" altLang="ko-KR" sz="2800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/>
              <a:t>가입하기</a:t>
            </a:r>
            <a:r>
              <a:rPr lang="en-US" altLang="ko-KR" sz="3200" dirty="0"/>
              <a:t>(</a:t>
            </a:r>
            <a:r>
              <a:rPr lang="en-US" altLang="ko-KR" sz="3200" b="1" dirty="0">
                <a:solidFill>
                  <a:srgbClr val="FF0000"/>
                </a:solidFill>
              </a:rPr>
              <a:t>https://github.com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6"/>
            <a:ext cx="484277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6012160" y="2132856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88224" y="213285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아이디 입력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012160" y="2852936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60232" y="29249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메일계정 입력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084168" y="3573016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60232" y="35730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암호 입력</a:t>
            </a:r>
          </a:p>
        </p:txBody>
      </p:sp>
      <p:sp>
        <p:nvSpPr>
          <p:cNvPr id="11" name="아래쪽 화살표 10"/>
          <p:cNvSpPr/>
          <p:nvPr/>
        </p:nvSpPr>
        <p:spPr>
          <a:xfrm rot="4701682">
            <a:off x="4716016" y="4437112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2145370">
            <a:off x="6164441" y="4691855"/>
            <a:ext cx="571504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86512" y="5572141"/>
            <a:ext cx="2425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이미 가입이 되어있는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사람은  바로 </a:t>
            </a:r>
            <a:r>
              <a:rPr lang="en-US" altLang="ko-KR" b="1" dirty="0">
                <a:solidFill>
                  <a:srgbClr val="FF0000"/>
                </a:solidFill>
              </a:rPr>
              <a:t>Sign in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을 사용한다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ko-KR" altLang="en-US" sz="3200" dirty="0"/>
              <a:t>의 계정유형</a:t>
            </a:r>
            <a:r>
              <a:rPr lang="en-US" altLang="ko-KR" sz="3200" dirty="0"/>
              <a:t>(</a:t>
            </a:r>
            <a:r>
              <a:rPr lang="ko-KR" altLang="en-US" sz="3200" dirty="0"/>
              <a:t>플랜</a:t>
            </a:r>
            <a:r>
              <a:rPr lang="en-US" altLang="ko-KR" sz="3200" dirty="0"/>
              <a:t>)</a:t>
            </a:r>
            <a:r>
              <a:rPr lang="ko-KR" altLang="en-US" sz="3200" dirty="0"/>
              <a:t>선택화면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3439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5584265">
            <a:off x="971600" y="2924944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15584265">
            <a:off x="683170" y="5797875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choose plan </a:t>
            </a:r>
            <a:r>
              <a:rPr lang="ko-KR" altLang="en-US" sz="3200" dirty="0"/>
              <a:t>선택화면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632848" cy="428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4232084">
            <a:off x="3153418" y="4904794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1920" y="5013176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 단계부분을 생략하고 </a:t>
            </a:r>
            <a:r>
              <a:rPr lang="ko-KR" altLang="en-US" b="1" dirty="0" err="1">
                <a:solidFill>
                  <a:srgbClr val="FF0000"/>
                </a:solidFill>
              </a:rPr>
              <a:t>싶을때</a:t>
            </a:r>
            <a:r>
              <a:rPr lang="ko-KR" altLang="en-US" b="1" dirty="0">
                <a:solidFill>
                  <a:srgbClr val="FF0000"/>
                </a:solidFill>
              </a:rPr>
              <a:t> 클릭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5949280"/>
            <a:ext cx="512445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 rot="19261691">
            <a:off x="2563546" y="5411644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10590" y="5517232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메일을 보내주게 되는데 클릭해서 </a:t>
            </a:r>
            <a:r>
              <a:rPr lang="ko-KR" altLang="en-US" b="1" dirty="0" err="1">
                <a:solidFill>
                  <a:srgbClr val="FF0000"/>
                </a:solidFill>
              </a:rPr>
              <a:t>가입한계정을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인증받음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/</a:t>
            </a:r>
            <a:r>
              <a:rPr lang="en-US" altLang="ko-KR" sz="3200" dirty="0" err="1"/>
              <a:t>GitHub</a:t>
            </a:r>
            <a:r>
              <a:rPr lang="ko-KR" altLang="en-US" sz="3200" dirty="0"/>
              <a:t>의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2132856"/>
            <a:ext cx="8229600" cy="3528392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설치 와 설정</a:t>
            </a:r>
            <a:endParaRPr lang="en-US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의 실습</a:t>
            </a:r>
            <a:r>
              <a:rPr lang="en-US" altLang="ko-KR" b="1" dirty="0">
                <a:solidFill>
                  <a:srgbClr val="FF0000"/>
                </a:solidFill>
              </a:rPr>
              <a:t>(Local)</a:t>
            </a:r>
          </a:p>
          <a:p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ko-KR" altLang="en-US" b="1" dirty="0">
                <a:solidFill>
                  <a:srgbClr val="FF0000"/>
                </a:solidFill>
              </a:rPr>
              <a:t>의 개요 및 사용법</a:t>
            </a:r>
            <a:r>
              <a:rPr lang="en-US" altLang="ko-KR" b="1" dirty="0">
                <a:solidFill>
                  <a:srgbClr val="FF0000"/>
                </a:solidFill>
              </a:rPr>
              <a:t>(Remote)</a:t>
            </a:r>
          </a:p>
          <a:p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ko-KR" altLang="en-US" b="1" dirty="0">
                <a:solidFill>
                  <a:srgbClr val="FF0000"/>
                </a:solidFill>
              </a:rPr>
              <a:t>와 이클립스와의 연동방법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 err="1"/>
              <a:t>GitHub</a:t>
            </a:r>
            <a:r>
              <a:rPr lang="ko-KR" altLang="en-US" dirty="0"/>
              <a:t>와 이클립스의 </a:t>
            </a:r>
            <a:r>
              <a:rPr lang="ko-KR" altLang="en-US" dirty="0" err="1"/>
              <a:t>충돌시</a:t>
            </a:r>
            <a:r>
              <a:rPr lang="ko-KR" altLang="en-US" dirty="0"/>
              <a:t> 해결방법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이메일</a:t>
            </a:r>
            <a:r>
              <a:rPr lang="ko-KR" altLang="en-US" sz="3200" dirty="0"/>
              <a:t> 인증해서 프로젝트 시작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82486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221088"/>
            <a:ext cx="8667750" cy="234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2612928">
            <a:off x="7253670" y="2654286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2612928">
            <a:off x="7613711" y="5462598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02A56-1CA9-4BCE-B948-D7CFB459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목록 확인</a:t>
            </a:r>
            <a:r>
              <a:rPr lang="en-US" altLang="ko-KR" sz="3200" dirty="0"/>
              <a:t>(</a:t>
            </a:r>
            <a:r>
              <a:rPr lang="ko-KR" altLang="en-US" sz="3200" dirty="0"/>
              <a:t>계정으로 </a:t>
            </a:r>
            <a:r>
              <a:rPr lang="ko-KR" altLang="en-US" sz="3200" dirty="0" err="1"/>
              <a:t>로그인시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D66284-75D6-4813-ACB6-2B1ECAA7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56792"/>
            <a:ext cx="732535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89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BCEB2-FED3-431C-BBC1-6C201595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023F09-0C84-46AA-B2C0-70850234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8345560" cy="44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8BF0B-AA77-44B3-84E7-9C5D1A2D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2CCFD-A9E0-4D3E-81BE-D85E2C3D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0" y="1700808"/>
            <a:ext cx="8352928" cy="46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F44B-C2DF-44BA-8D97-4A3D3DD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529216-FE1B-4870-9F42-C0C08D09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1431601"/>
            <a:ext cx="8460432" cy="52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FAE20-2D63-4EA8-9FFE-1F93F214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(4</a:t>
            </a:r>
            <a:r>
              <a:rPr lang="en-US" altLang="ko-KR" sz="3200" dirty="0" smtClean="0"/>
              <a:t>)(</a:t>
            </a:r>
            <a:r>
              <a:rPr lang="ko-KR" altLang="en-US" sz="3200" b="1" dirty="0" err="1" smtClean="0">
                <a:solidFill>
                  <a:srgbClr val="FF0000"/>
                </a:solidFill>
              </a:rPr>
              <a:t>계정명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삭제할 원격저장소명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893A7-4AC3-4641-9A47-8EE7CE5F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74" y="1417637"/>
            <a:ext cx="7971238" cy="51630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5F39F70-0151-4C09-BCD5-4E3AA5E99406}"/>
              </a:ext>
            </a:extLst>
          </p:cNvPr>
          <p:cNvSpPr/>
          <p:nvPr/>
        </p:nvSpPr>
        <p:spPr>
          <a:xfrm>
            <a:off x="6444208" y="1988840"/>
            <a:ext cx="1368152" cy="107525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스크롤바를 아래까지 내린다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7143768" y="4929198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5400000">
            <a:off x="5572132" y="414338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F2A9E-FF1A-420D-B87F-F9411A0D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원격저장소 삭제</a:t>
            </a:r>
            <a:r>
              <a:rPr lang="en-US" altLang="ko-KR" sz="3200" dirty="0"/>
              <a:t>(5) – </a:t>
            </a:r>
            <a:r>
              <a:rPr lang="ko-KR" altLang="en-US" sz="3200" dirty="0"/>
              <a:t>삭제된 원격저장소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821A4-0058-4FE5-A173-15C9EF31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7916374" cy="41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 생성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787017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오른쪽 화살표 3"/>
          <p:cNvSpPr/>
          <p:nvPr/>
        </p:nvSpPr>
        <p:spPr>
          <a:xfrm>
            <a:off x="5508104" y="1700808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68144" y="1340768"/>
            <a:ext cx="3275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새로 생성할 원격저장소이름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가능하면 로컬의 </a:t>
            </a:r>
            <a:r>
              <a:rPr lang="ko-KR" altLang="en-US" b="1" dirty="0" err="1">
                <a:solidFill>
                  <a:srgbClr val="FF0000"/>
                </a:solidFill>
              </a:rPr>
              <a:t>디렉토리명과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같게 </a:t>
            </a:r>
            <a:r>
              <a:rPr lang="ko-KR" altLang="en-US" b="1" dirty="0" err="1">
                <a:solidFill>
                  <a:srgbClr val="FF0000"/>
                </a:solidFill>
              </a:rPr>
              <a:t>주는것이</a:t>
            </a:r>
            <a:r>
              <a:rPr lang="ko-KR" altLang="en-US" b="1" dirty="0">
                <a:solidFill>
                  <a:srgbClr val="FF0000"/>
                </a:solidFill>
              </a:rPr>
              <a:t> 좋다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139952" y="292494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016" y="292494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필수는 아니며 간단한 원격저장소 설명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4139952" y="3429000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16016" y="342900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 공개유무</a:t>
            </a:r>
            <a:r>
              <a:rPr lang="en-US" altLang="ko-KR" b="1" dirty="0">
                <a:solidFill>
                  <a:srgbClr val="FF0000"/>
                </a:solidFill>
              </a:rPr>
              <a:t>(public</a:t>
            </a:r>
            <a:r>
              <a:rPr lang="ko-KR" altLang="en-US" b="1" dirty="0">
                <a:solidFill>
                  <a:srgbClr val="FF0000"/>
                </a:solidFill>
              </a:rPr>
              <a:t>은 무료만가능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139952" y="4725144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88024" y="4725144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ko-KR" altLang="en-US" b="1" dirty="0">
                <a:solidFill>
                  <a:srgbClr val="FF0000"/>
                </a:solidFill>
              </a:rPr>
              <a:t>에서 생성한 원격저장소를 바로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로컬 저장소에서 복사해서 가져올 수 있다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2987824" y="594928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35896" y="6021288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원격저장소를 생성할 경우 눌러준다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 생성된 </a:t>
            </a:r>
            <a:r>
              <a:rPr lang="ko-KR" altLang="en-US" sz="3200" dirty="0" smtClean="0"/>
              <a:t>화면</a:t>
            </a:r>
            <a:r>
              <a:rPr lang="en-US" altLang="ko-KR" sz="3200" dirty="0" smtClean="0"/>
              <a:t>(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main </a:t>
            </a:r>
            <a:r>
              <a:rPr lang="ko-KR" altLang="en-US" sz="3200" b="1" dirty="0" err="1" smtClean="0">
                <a:solidFill>
                  <a:srgbClr val="FF0000"/>
                </a:solidFill>
              </a:rPr>
              <a:t>브랜치생성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568952" cy="433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5400000">
            <a:off x="1835696" y="40770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755576" y="2996952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포크</a:t>
            </a:r>
            <a:r>
              <a:rPr lang="en-US" altLang="ko-KR" sz="3200" dirty="0"/>
              <a:t>(</a:t>
            </a:r>
            <a:r>
              <a:rPr lang="ko-KR" altLang="en-US" sz="3200" dirty="0"/>
              <a:t>다른 계정의 원격저장소 복사</a:t>
            </a:r>
            <a:r>
              <a:rPr lang="en-US" altLang="ko-KR" sz="3200" dirty="0"/>
              <a:t>)(1)</a:t>
            </a:r>
            <a:endParaRPr lang="ko-KR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49339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996952"/>
            <a:ext cx="7056784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2627784" y="2492896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2627784" y="450912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5081442">
            <a:off x="3830363" y="3431553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27984" y="3573016"/>
            <a:ext cx="284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검색어를</a:t>
            </a:r>
            <a:r>
              <a:rPr lang="ko-KR" altLang="en-US" b="1" dirty="0">
                <a:solidFill>
                  <a:srgbClr val="FF0000"/>
                </a:solidFill>
              </a:rPr>
              <a:t> 입력한 후 </a:t>
            </a:r>
            <a:r>
              <a:rPr lang="en-US" altLang="ko-KR" b="1" dirty="0">
                <a:solidFill>
                  <a:srgbClr val="FF0000"/>
                </a:solidFill>
              </a:rPr>
              <a:t>enter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1868" y="2500306"/>
            <a:ext cx="3974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메인페이지에서</a:t>
            </a:r>
            <a:r>
              <a:rPr lang="ko-KR" altLang="en-US" b="1" dirty="0">
                <a:solidFill>
                  <a:srgbClr val="FF0000"/>
                </a:solidFill>
              </a:rPr>
              <a:t> 검색을 해야 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이곳에서 검색을 하지 않으면 검색이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제대로 나오지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642910" y="2500306"/>
            <a:ext cx="57150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4282" y="2071678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클릭해서 메인으로 이동해서 검색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(1)</a:t>
            </a:r>
            <a:br>
              <a:rPr lang="en-US" altLang="ko-KR" sz="3200" dirty="0"/>
            </a:br>
            <a:r>
              <a:rPr lang="en-US" altLang="ko-KR" sz="3200" b="1" dirty="0">
                <a:solidFill>
                  <a:srgbClr val="FF0000"/>
                </a:solidFill>
              </a:rPr>
              <a:t>https://git-scm.com/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76872"/>
            <a:ext cx="7988029" cy="354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7571738">
            <a:off x="5465625" y="4545122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3752313">
            <a:off x="2524678" y="4838061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35896" y="371703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둘 중의 하나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2864D-8F3F-4DAC-975D-B4714E46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24" y="4140671"/>
            <a:ext cx="2396205" cy="1676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포크</a:t>
            </a:r>
            <a:r>
              <a:rPr lang="en-US" altLang="ko-KR" sz="3200" dirty="0"/>
              <a:t>(</a:t>
            </a:r>
            <a:r>
              <a:rPr lang="ko-KR" altLang="en-US" sz="3200" dirty="0"/>
              <a:t>다른 계정의 원격저장소복사</a:t>
            </a:r>
            <a:r>
              <a:rPr lang="en-US" altLang="ko-KR" sz="3200" dirty="0"/>
              <a:t>)(2)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8316416" cy="448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3655240">
            <a:off x="7133031" y="1697485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56176" y="2780928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포크버튼을 클릭하면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내 계정으로 복사가 되고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옆의 숫자는 </a:t>
            </a:r>
            <a:r>
              <a:rPr lang="ko-KR" altLang="en-US" b="1" dirty="0" err="1">
                <a:solidFill>
                  <a:srgbClr val="FF0000"/>
                </a:solidFill>
              </a:rPr>
              <a:t>포크한</a:t>
            </a:r>
            <a:r>
              <a:rPr lang="ko-KR" altLang="en-US" b="1" dirty="0">
                <a:solidFill>
                  <a:srgbClr val="FF0000"/>
                </a:solidFill>
              </a:rPr>
              <a:t> 숫자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포크</a:t>
            </a:r>
            <a:r>
              <a:rPr lang="en-US" altLang="ko-KR" sz="3200" dirty="0"/>
              <a:t>(</a:t>
            </a:r>
            <a:r>
              <a:rPr lang="ko-KR" altLang="en-US" sz="3200" dirty="0"/>
              <a:t>다른 계정의 원격저장소복사</a:t>
            </a:r>
            <a:r>
              <a:rPr lang="en-US" altLang="ko-KR" sz="3200" dirty="0"/>
              <a:t>)(3)-</a:t>
            </a:r>
            <a:r>
              <a:rPr lang="ko-KR" altLang="en-US" sz="3200" dirty="0"/>
              <a:t>완료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1700809"/>
            <a:ext cx="5315187" cy="244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861048"/>
            <a:ext cx="745842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9069781">
            <a:off x="1876966" y="3652804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840" y="4005064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사용자아이디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</a:rPr>
              <a:t>jQuery</a:t>
            </a:r>
            <a:r>
              <a:rPr lang="ko-KR" altLang="en-US" b="1" dirty="0">
                <a:solidFill>
                  <a:srgbClr val="FF0000"/>
                </a:solidFill>
              </a:rPr>
              <a:t>형태로 </a:t>
            </a:r>
            <a:r>
              <a:rPr lang="en-US" altLang="ko-KR" b="1" dirty="0" err="1">
                <a:solidFill>
                  <a:srgbClr val="FF0000"/>
                </a:solidFill>
              </a:rPr>
              <a:t>jquery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복사본 저장소를 계정에 가져온 그림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/>
              <a:t>원격 저장소의 구조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76872"/>
            <a:ext cx="83884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6012160" y="328498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3933056"/>
            <a:ext cx="741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Watch=&gt;</a:t>
            </a:r>
            <a:r>
              <a:rPr lang="ko-KR" altLang="en-US" b="1" dirty="0">
                <a:solidFill>
                  <a:srgbClr val="FF0000"/>
                </a:solidFill>
              </a:rPr>
              <a:t>해당 버튼을 클릭하면 원격저장소의 활동 내역을 사용자에게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           </a:t>
            </a:r>
            <a:r>
              <a:rPr lang="ko-KR" altLang="en-US" b="1" dirty="0">
                <a:solidFill>
                  <a:srgbClr val="FF0000"/>
                </a:solidFill>
              </a:rPr>
              <a:t>알려준다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/>
              <a:t>Not Watching =&gt;</a:t>
            </a:r>
            <a:r>
              <a:rPr lang="ko-KR" altLang="en-US" dirty="0" err="1"/>
              <a:t>댓글이나</a:t>
            </a:r>
            <a:r>
              <a:rPr lang="ko-KR" altLang="en-US" dirty="0"/>
              <a:t> 이슈 등에서 </a:t>
            </a:r>
            <a:r>
              <a:rPr lang="ko-KR" altLang="en-US" dirty="0" err="1"/>
              <a:t>언급될때만</a:t>
            </a:r>
            <a:r>
              <a:rPr lang="ko-KR" altLang="en-US" dirty="0"/>
              <a:t> 알려준다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Watching=&gt;</a:t>
            </a:r>
            <a:r>
              <a:rPr lang="ko-KR" altLang="en-US" dirty="0"/>
              <a:t>모든 활동 내역을 알려준다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Ignoring=&gt;</a:t>
            </a:r>
            <a:r>
              <a:rPr lang="ko-KR" altLang="en-US" dirty="0"/>
              <a:t>모든 알림을 무시 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오른쪽 숫자는 현재 활동내역을 보고 있는 사람의 수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16200000">
            <a:off x="6876256" y="2276872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1556792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Star=&gt;</a:t>
            </a:r>
            <a:r>
              <a:rPr lang="ko-KR" altLang="en-US" b="1" dirty="0">
                <a:solidFill>
                  <a:srgbClr val="FF0000"/>
                </a:solidFill>
              </a:rPr>
              <a:t>해당 원격저장소에 관심이 </a:t>
            </a:r>
            <a:r>
              <a:rPr lang="ko-KR" altLang="en-US" b="1" dirty="0" err="1">
                <a:solidFill>
                  <a:srgbClr val="FF0000"/>
                </a:solidFill>
              </a:rPr>
              <a:t>있을때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        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관심이 있는 사람의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8172400" y="3212976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56376" y="371703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포크한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사람의 수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/>
              <a:t>원격 저장소의 구조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46043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4067944" y="270892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3429000"/>
            <a:ext cx="82092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Commits:</a:t>
            </a:r>
            <a:r>
              <a:rPr lang="ko-KR" altLang="en-US" b="1" dirty="0"/>
              <a:t>원격 저장소의 총 </a:t>
            </a:r>
            <a:r>
              <a:rPr lang="ko-KR" altLang="en-US" b="1" dirty="0" err="1"/>
              <a:t>커밋수를</a:t>
            </a:r>
            <a:r>
              <a:rPr lang="ko-KR" altLang="en-US" b="1" dirty="0"/>
              <a:t> 나타낸다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Branches:</a:t>
            </a:r>
            <a:r>
              <a:rPr lang="ko-KR" altLang="en-US" b="1" dirty="0"/>
              <a:t>원격 저장소의 </a:t>
            </a:r>
            <a:r>
              <a:rPr lang="ko-KR" altLang="en-US" b="1" dirty="0" err="1"/>
              <a:t>브랜치</a:t>
            </a:r>
            <a:r>
              <a:rPr lang="ko-KR" altLang="en-US" b="1" dirty="0"/>
              <a:t> 수를 나타낸다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Releases:</a:t>
            </a:r>
            <a:r>
              <a:rPr lang="ko-KR" altLang="en-US" b="1" dirty="0"/>
              <a:t>원격 저장소의 태그 수를 나타낸다</a:t>
            </a:r>
            <a:r>
              <a:rPr lang="en-US" altLang="ko-KR" b="1" dirty="0"/>
              <a:t>. </a:t>
            </a:r>
            <a:r>
              <a:rPr lang="ko-KR" altLang="en-US" b="1" dirty="0"/>
              <a:t>주로 특정버전에 표식을 주고</a:t>
            </a:r>
            <a:endParaRPr lang="en-US" altLang="ko-KR" b="1" dirty="0"/>
          </a:p>
          <a:p>
            <a:r>
              <a:rPr lang="en-US" altLang="ko-KR" b="1" dirty="0"/>
              <a:t>             </a:t>
            </a:r>
            <a:r>
              <a:rPr lang="ko-KR" altLang="en-US" b="1" dirty="0" err="1"/>
              <a:t>싶을때</a:t>
            </a:r>
            <a:r>
              <a:rPr lang="ko-KR" altLang="en-US" b="1" dirty="0"/>
              <a:t> 사용합니다</a:t>
            </a:r>
            <a:r>
              <a:rPr lang="en-US" altLang="ko-KR" b="1" dirty="0"/>
              <a:t>. </a:t>
            </a:r>
            <a:r>
              <a:rPr lang="ko-KR" altLang="en-US" b="1" dirty="0"/>
              <a:t>이 표식을 통해서 특정 버전을 다운로드 할</a:t>
            </a:r>
            <a:endParaRPr lang="en-US" altLang="ko-KR" b="1" dirty="0"/>
          </a:p>
          <a:p>
            <a:r>
              <a:rPr lang="en-US" altLang="ko-KR" b="1" dirty="0"/>
              <a:t>             </a:t>
            </a:r>
            <a:r>
              <a:rPr lang="ko-KR" altLang="en-US" b="1" dirty="0"/>
              <a:t>수도 있습니다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Contributor: </a:t>
            </a:r>
            <a:r>
              <a:rPr lang="ko-KR" altLang="en-US" b="1" dirty="0"/>
              <a:t>원격저장소에 </a:t>
            </a:r>
            <a:r>
              <a:rPr lang="ko-KR" altLang="en-US" b="1" dirty="0" err="1"/>
              <a:t>커밋</a:t>
            </a:r>
            <a:r>
              <a:rPr lang="ko-KR" altLang="en-US" b="1" dirty="0"/>
              <a:t> 또는 풀 </a:t>
            </a:r>
            <a:r>
              <a:rPr lang="ko-KR" altLang="en-US" b="1" dirty="0" err="1"/>
              <a:t>리퀘스트가</a:t>
            </a:r>
            <a:r>
              <a:rPr lang="ko-KR" altLang="en-US" b="1" dirty="0"/>
              <a:t> 받아들여진 사용자 수</a:t>
            </a:r>
            <a:endParaRPr lang="en-US" altLang="ko-KR" b="1" dirty="0"/>
          </a:p>
          <a:p>
            <a:r>
              <a:rPr lang="en-US" altLang="ko-KR" b="1" dirty="0"/>
              <a:t>                </a:t>
            </a:r>
            <a:r>
              <a:rPr lang="ko-KR" altLang="en-US" b="1" dirty="0"/>
              <a:t>이 저장소가 오픈 소스라면 이 오픈소스에 공헌한 사람의 수라고</a:t>
            </a:r>
            <a:endParaRPr lang="en-US" altLang="ko-KR" b="1" dirty="0"/>
          </a:p>
          <a:p>
            <a:r>
              <a:rPr lang="en-US" altLang="ko-KR" b="1" dirty="0"/>
              <a:t>                </a:t>
            </a:r>
            <a:r>
              <a:rPr lang="ko-KR" altLang="en-US" b="1" dirty="0"/>
              <a:t>생각해도 된다</a:t>
            </a:r>
            <a:r>
              <a:rPr lang="en-US" altLang="ko-KR" b="1" dirty="0"/>
              <a:t>.</a:t>
            </a:r>
            <a:r>
              <a:rPr lang="ko-KR" altLang="en-US" b="1" dirty="0"/>
              <a:t> 유명하고 많은 사람이 참여하는 경우 숫자가 크다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/>
              <a:t>원격 저장소의 구조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853244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611560" y="2996952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3501008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원격저장소의 루트 </a:t>
            </a:r>
            <a:r>
              <a:rPr lang="ko-KR" altLang="en-US" b="1" dirty="0" err="1">
                <a:solidFill>
                  <a:srgbClr val="FF0000"/>
                </a:solidFill>
              </a:rPr>
              <a:t>디렉토리로</a:t>
            </a:r>
            <a:r>
              <a:rPr lang="ko-KR" altLang="en-US" b="1" dirty="0">
                <a:solidFill>
                  <a:srgbClr val="FF0000"/>
                </a:solidFill>
              </a:rPr>
              <a:t> 이동한다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008862">
            <a:off x="1162955" y="2117775"/>
            <a:ext cx="713216" cy="480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1628800"/>
            <a:ext cx="560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원격저장소의 주요 이슈 사항을 기재한 후 관리</a:t>
            </a:r>
          </a:p>
        </p:txBody>
      </p:sp>
      <p:sp>
        <p:nvSpPr>
          <p:cNvPr id="9" name="아래쪽 화살표 8"/>
          <p:cNvSpPr/>
          <p:nvPr/>
        </p:nvSpPr>
        <p:spPr>
          <a:xfrm rot="14310706">
            <a:off x="2399274" y="2071496"/>
            <a:ext cx="484632" cy="618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15816" y="2132856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풀리퀘스트</a:t>
            </a:r>
            <a:r>
              <a:rPr lang="ko-KR" altLang="en-US" b="1" dirty="0">
                <a:solidFill>
                  <a:srgbClr val="FF0000"/>
                </a:solidFill>
              </a:rPr>
              <a:t> 전체 목록을 보여준다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 rot="18703064">
            <a:off x="4759861" y="2929871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64088" y="3356992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공유할 정보나 개발문서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참고자료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등을 </a:t>
            </a:r>
            <a:r>
              <a:rPr lang="ko-KR" altLang="en-US" b="1" dirty="0" err="1">
                <a:solidFill>
                  <a:srgbClr val="FF0000"/>
                </a:solidFill>
              </a:rPr>
              <a:t>작성하기위한</a:t>
            </a:r>
            <a:r>
              <a:rPr lang="ko-KR" altLang="en-US" b="1" dirty="0">
                <a:solidFill>
                  <a:srgbClr val="FF0000"/>
                </a:solidFill>
              </a:rPr>
              <a:t> 기능</a:t>
            </a:r>
          </a:p>
        </p:txBody>
      </p:sp>
      <p:sp>
        <p:nvSpPr>
          <p:cNvPr id="13" name="오른쪽 화살표 12"/>
          <p:cNvSpPr/>
          <p:nvPr/>
        </p:nvSpPr>
        <p:spPr>
          <a:xfrm rot="18883859">
            <a:off x="6233923" y="2360654"/>
            <a:ext cx="689226" cy="358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56671" y="126876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공헌자의 공헌내역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 err="1">
                <a:solidFill>
                  <a:srgbClr val="FF0000"/>
                </a:solidFill>
              </a:rPr>
              <a:t>커밋수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등해당</a:t>
            </a:r>
            <a:r>
              <a:rPr lang="ko-KR" altLang="en-US" b="1" dirty="0">
                <a:solidFill>
                  <a:srgbClr val="FF0000"/>
                </a:solidFill>
              </a:rPr>
              <a:t> 저장소의 활동내역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을 그래프로 그림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 저장소와 </a:t>
            </a:r>
            <a:r>
              <a:rPr lang="en-US" altLang="ko-KR" sz="3200" dirty="0" err="1"/>
              <a:t>git</a:t>
            </a:r>
            <a:endParaRPr lang="ko-KR" altLang="en-US" sz="32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031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1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clone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원격 저장소와 모든 내용을 로컬 저장소로 복사합니다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remote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로컬 저장소를 특정 원격저장소와 연결합니다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push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로컬 저장소의</a:t>
                      </a:r>
                      <a:r>
                        <a:rPr lang="ko-KR" altLang="en-US" baseline="0" dirty="0"/>
                        <a:t> 내용을 보내거나 로컬 저장소의 변경사항을 원격저장소로 보낸다</a:t>
                      </a:r>
                      <a:r>
                        <a:rPr lang="en-US" altLang="ko-KR" baseline="0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fetch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로컬 저장소와 원격 저장소의 변경사항이 다를 때 이를 비교 대조하고 </a:t>
                      </a:r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merge</a:t>
                      </a:r>
                      <a:r>
                        <a:rPr lang="ko-KR" altLang="en-US" dirty="0"/>
                        <a:t>명령어와 함께 최신 데이터를 반영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하거나 충돌 </a:t>
                      </a:r>
                      <a:r>
                        <a:rPr lang="ko-KR" altLang="en-US" dirty="0" err="1"/>
                        <a:t>문제등을</a:t>
                      </a:r>
                      <a:r>
                        <a:rPr lang="ko-KR" altLang="en-US" dirty="0"/>
                        <a:t> 해결합니다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pull</a:t>
                      </a:r>
                      <a:endParaRPr lang="ko-KR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remote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명령을 통해 서로 연결된 원격 저장소의 최신내용을 로컬 저장소로 가져오면서 병합합니다</a:t>
                      </a:r>
                      <a:r>
                        <a:rPr lang="en-US" altLang="ko-KR" baseline="0" dirty="0"/>
                        <a:t>. </a:t>
                      </a:r>
                    </a:p>
                    <a:p>
                      <a:pPr latinLnBrk="1"/>
                      <a:r>
                        <a:rPr lang="en-US" altLang="ko-KR" b="1" baseline="0" dirty="0" err="1">
                          <a:solidFill>
                            <a:srgbClr val="FF0000"/>
                          </a:solidFill>
                        </a:rPr>
                        <a:t>git</a:t>
                      </a:r>
                      <a:r>
                        <a:rPr lang="en-US" altLang="ko-KR" b="1" baseline="0" dirty="0">
                          <a:solidFill>
                            <a:srgbClr val="FF0000"/>
                          </a:solidFill>
                        </a:rPr>
                        <a:t> push</a:t>
                      </a:r>
                      <a:r>
                        <a:rPr lang="ko-KR" altLang="en-US" b="1" baseline="0" dirty="0">
                          <a:solidFill>
                            <a:srgbClr val="FF0000"/>
                          </a:solidFill>
                        </a:rPr>
                        <a:t>와 반대 성격의 명령어 입니다</a:t>
                      </a:r>
                      <a:r>
                        <a:rPr lang="en-US" altLang="ko-KR" b="1" baseline="0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/>
              <a:t>      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268960"/>
          </a:xfrm>
        </p:spPr>
        <p:txBody>
          <a:bodyPr/>
          <a:lstStyle/>
          <a:p>
            <a:r>
              <a:rPr lang="ko-KR" altLang="en-US" b="1" dirty="0">
                <a:solidFill>
                  <a:srgbClr val="FF0000"/>
                </a:solidFill>
              </a:rPr>
              <a:t>내가 생성한 원격저장소</a:t>
            </a:r>
            <a:r>
              <a:rPr lang="ko-KR" altLang="en-US" dirty="0"/>
              <a:t>를 내 컴퓨터와 연결해서 데이터를 복사하는 작업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>
                <a:solidFill>
                  <a:srgbClr val="FF0000"/>
                </a:solidFill>
              </a:rPr>
              <a:t>포크한</a:t>
            </a:r>
            <a:r>
              <a:rPr lang="ko-KR" altLang="en-US" b="1" dirty="0">
                <a:solidFill>
                  <a:srgbClr val="FF0000"/>
                </a:solidFill>
              </a:rPr>
              <a:t> 원격 저장소</a:t>
            </a:r>
            <a:r>
              <a:rPr lang="ko-KR" altLang="en-US" dirty="0"/>
              <a:t>를 </a:t>
            </a:r>
            <a:r>
              <a:rPr lang="ko-KR" altLang="en-US" dirty="0" err="1"/>
              <a:t>내컴퓨터와</a:t>
            </a:r>
            <a:r>
              <a:rPr lang="ko-KR" altLang="en-US" dirty="0"/>
              <a:t> 연결해서 데이터를 복사하는 작업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/>
              <a:t>      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792088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6804248" y="4077072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35896" y="4797152"/>
            <a:ext cx="446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https://github.com/nup49rok1/imsi.git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5301208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복사를 해 놓아야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bash</a:t>
            </a:r>
            <a:r>
              <a:rPr lang="ko-KR" altLang="en-US" b="1" dirty="0">
                <a:solidFill>
                  <a:srgbClr val="002060"/>
                </a:solidFill>
              </a:rPr>
              <a:t>에서 붙여 사용이 가능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폴더를 복사할 수가 있다</a:t>
            </a:r>
            <a:r>
              <a:rPr lang="en-US" altLang="ko-KR" b="1" dirty="0">
                <a:solidFill>
                  <a:srgbClr val="002060"/>
                </a:solidFill>
              </a:rPr>
              <a:t>.)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여기서는 </a:t>
            </a:r>
            <a:r>
              <a:rPr lang="ko-KR" altLang="en-US" b="1" dirty="0" err="1">
                <a:solidFill>
                  <a:srgbClr val="002060"/>
                </a:solidFill>
              </a:rPr>
              <a:t>프로젝트명</a:t>
            </a:r>
            <a:r>
              <a:rPr lang="en-US" altLang="ko-KR" b="1" dirty="0">
                <a:solidFill>
                  <a:srgbClr val="002060"/>
                </a:solidFill>
              </a:rPr>
              <a:t>(=</a:t>
            </a:r>
            <a:r>
              <a:rPr lang="en-US" altLang="ko-KR" b="1" dirty="0" err="1">
                <a:solidFill>
                  <a:srgbClr val="002060"/>
                </a:solidFill>
              </a:rPr>
              <a:t>imsi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/>
              <a:t>      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639127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5796136" y="2060848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87504" y="1844824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원하는 </a:t>
            </a:r>
            <a:r>
              <a:rPr lang="ko-KR" altLang="en-US" b="1" dirty="0" err="1">
                <a:solidFill>
                  <a:srgbClr val="FF0000"/>
                </a:solidFill>
              </a:rPr>
              <a:t>디렉토리로</a:t>
            </a:r>
            <a:r>
              <a:rPr lang="ko-KR" altLang="en-US" b="1" dirty="0">
                <a:solidFill>
                  <a:srgbClr val="FF0000"/>
                </a:solidFill>
              </a:rPr>
              <a:t> 이동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한후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clone</a:t>
            </a:r>
            <a:r>
              <a:rPr lang="ko-KR" altLang="en-US" b="1" dirty="0">
                <a:solidFill>
                  <a:srgbClr val="FF0000"/>
                </a:solidFill>
              </a:rPr>
              <a:t>명령어를 입력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796136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46200" y="3429000"/>
            <a:ext cx="2497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프로젝트에 해당하는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폴더명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imsi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>
                <a:solidFill>
                  <a:srgbClr val="FF0000"/>
                </a:solidFill>
              </a:rPr>
              <a:t>가 복사됨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5868144" y="5157192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87504" y="4941168"/>
            <a:ext cx="2656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origin</a:t>
            </a:r>
            <a:r>
              <a:rPr lang="ko-KR" altLang="en-US" b="1" dirty="0">
                <a:solidFill>
                  <a:srgbClr val="FF0000"/>
                </a:solidFill>
              </a:rPr>
              <a:t>은 원격저장소의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별명이며 </a:t>
            </a:r>
            <a:r>
              <a:rPr lang="ko-KR" altLang="en-US" b="1" dirty="0" err="1">
                <a:solidFill>
                  <a:srgbClr val="FF0000"/>
                </a:solidFill>
              </a:rPr>
              <a:t>클론하게</a:t>
            </a:r>
            <a:r>
              <a:rPr lang="ko-KR" altLang="en-US" b="1" dirty="0">
                <a:solidFill>
                  <a:srgbClr val="FF0000"/>
                </a:solidFill>
              </a:rPr>
              <a:t> 되면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기본적으로 </a:t>
            </a:r>
            <a:r>
              <a:rPr lang="ko-KR" altLang="en-US" b="1" dirty="0" err="1">
                <a:solidFill>
                  <a:srgbClr val="FF0000"/>
                </a:solidFill>
              </a:rPr>
              <a:t>클론한</a:t>
            </a:r>
            <a:r>
              <a:rPr lang="ko-KR" altLang="en-US" b="1" dirty="0">
                <a:solidFill>
                  <a:srgbClr val="FF0000"/>
                </a:solidFill>
              </a:rPr>
              <a:t> 저장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소 이름을 </a:t>
            </a:r>
            <a:r>
              <a:rPr lang="en-US" altLang="ko-KR" b="1" dirty="0">
                <a:solidFill>
                  <a:srgbClr val="FF0000"/>
                </a:solidFill>
              </a:rPr>
              <a:t>origin</a:t>
            </a:r>
            <a:r>
              <a:rPr lang="ko-KR" altLang="en-US" b="1" dirty="0">
                <a:solidFill>
                  <a:srgbClr val="FF0000"/>
                </a:solidFill>
              </a:rPr>
              <a:t>으로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짓는다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37FC8-AD16-4FDC-9191-2681D434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git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/>
              <a:t>      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E02810-4365-4D7A-B9BA-9CE85698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77686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 err="1"/>
              <a:t>Git</a:t>
            </a:r>
            <a:r>
              <a:rPr lang="en-US" altLang="ko-KR" sz="3600" dirty="0"/>
              <a:t> </a:t>
            </a:r>
            <a:r>
              <a:rPr lang="ko-KR" altLang="en-US" sz="3600" dirty="0"/>
              <a:t>설치 와 설정</a:t>
            </a:r>
            <a:r>
              <a:rPr lang="en-US" altLang="ko-KR" sz="3600" dirty="0"/>
              <a:t>(2)</a:t>
            </a:r>
            <a:br>
              <a:rPr lang="en-US" altLang="ko-KR" sz="3600" dirty="0"/>
            </a:br>
            <a:r>
              <a:rPr lang="en-US" altLang="ko-KR" sz="3600" dirty="0"/>
              <a:t>(</a:t>
            </a:r>
            <a:r>
              <a:rPr lang="ko-KR" altLang="en-US" sz="3600" dirty="0"/>
              <a:t>운영체제에 맞게 다운로드</a:t>
            </a:r>
            <a:r>
              <a:rPr lang="en-US" altLang="ko-KR" sz="3600" dirty="0"/>
              <a:t>(window)</a:t>
            </a:r>
            <a:endParaRPr lang="ko-KR" altLang="en-US" sz="3600" dirty="0"/>
          </a:p>
        </p:txBody>
      </p:sp>
      <p:sp>
        <p:nvSpPr>
          <p:cNvPr id="5" name="아래쪽 화살표 4"/>
          <p:cNvSpPr/>
          <p:nvPr/>
        </p:nvSpPr>
        <p:spPr>
          <a:xfrm>
            <a:off x="7164288" y="4941168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55F73C-8B8C-4674-BD9E-5699F3AD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4267"/>
            <a:ext cx="8388424" cy="4879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7F3F-A7BE-4ED7-B452-DC29C329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354162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git clone</a:t>
            </a:r>
            <a:r>
              <a:rPr lang="en-US" altLang="ko-KR" sz="3200" dirty="0"/>
              <a:t>: </a:t>
            </a:r>
            <a:r>
              <a:rPr lang="ko-KR" altLang="en-US" sz="3200" dirty="0"/>
              <a:t>원격 저장소의 내용을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/>
              <a:t>          </a:t>
            </a:r>
            <a:r>
              <a:rPr lang="ko-KR" altLang="en-US" sz="3200" dirty="0"/>
              <a:t>로컬 저장소로 가져오기</a:t>
            </a:r>
            <a:r>
              <a:rPr lang="en-US" altLang="ko-KR" sz="3200" dirty="0"/>
              <a:t>(5)-</a:t>
            </a:r>
            <a:r>
              <a:rPr lang="ko-KR" altLang="en-US" sz="3200" b="1" dirty="0">
                <a:solidFill>
                  <a:srgbClr val="FF0000"/>
                </a:solidFill>
              </a:rPr>
              <a:t>내용확인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7D42BA-D668-48C2-8EB4-F824C1A0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08007"/>
            <a:ext cx="8599276" cy="46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/>
              <a:t>Git</a:t>
            </a:r>
            <a:r>
              <a:rPr lang="en-US" altLang="ko-KR" sz="3200" dirty="0" smtClean="0"/>
              <a:t> </a:t>
            </a:r>
            <a:r>
              <a:rPr lang="en-US" altLang="ko-KR" sz="3200" dirty="0" smtClean="0"/>
              <a:t>push </a:t>
            </a:r>
            <a:r>
              <a:rPr lang="ko-KR" altLang="en-US" sz="3200" dirty="0" err="1" smtClean="0"/>
              <a:t>하기위한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개인토콘</a:t>
            </a:r>
            <a:r>
              <a:rPr lang="ko-KR" altLang="en-US" sz="3200" dirty="0" smtClean="0"/>
              <a:t> 생성</a:t>
            </a:r>
            <a:r>
              <a:rPr lang="en-US" altLang="ko-KR" sz="3200" dirty="0" smtClean="0"/>
              <a:t>(1)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8136904" cy="443690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2472607">
            <a:off x="6973986" y="5078268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0" y="4653136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자기 개인프로파일의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Settings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메뉴클릭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32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</a:t>
            </a:r>
            <a:r>
              <a:rPr lang="ko-KR" altLang="en-US" sz="3200" dirty="0" err="1"/>
              <a:t>하기위한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개인토콘</a:t>
            </a:r>
            <a:r>
              <a:rPr lang="ko-KR" altLang="en-US" sz="3200" dirty="0"/>
              <a:t> 생성</a:t>
            </a:r>
            <a:r>
              <a:rPr lang="en-US" altLang="ko-KR" sz="3200" dirty="0" smtClean="0"/>
              <a:t>(2)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9" y="1844824"/>
            <a:ext cx="8209652" cy="44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296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</a:t>
            </a:r>
            <a:r>
              <a:rPr lang="ko-KR" altLang="en-US" sz="3200" dirty="0" err="1"/>
              <a:t>하기위한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개인토콘</a:t>
            </a:r>
            <a:r>
              <a:rPr lang="ko-KR" altLang="en-US" sz="3200" dirty="0"/>
              <a:t> 생성</a:t>
            </a:r>
            <a:r>
              <a:rPr lang="en-US" altLang="ko-KR" sz="3200" dirty="0" smtClean="0"/>
              <a:t>(3)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0" y="1988840"/>
            <a:ext cx="8075240" cy="3676650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 rot="17261726">
            <a:off x="5940152" y="2564904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30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/>
              <a:t>Git</a:t>
            </a:r>
            <a:r>
              <a:rPr lang="en-US" altLang="ko-KR" sz="3200" dirty="0" smtClean="0"/>
              <a:t> Push </a:t>
            </a:r>
            <a:r>
              <a:rPr lang="ko-KR" altLang="en-US" sz="3200" dirty="0" err="1" smtClean="0"/>
              <a:t>하기위한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개인토콘</a:t>
            </a:r>
            <a:r>
              <a:rPr lang="ko-KR" altLang="en-US" sz="3200" dirty="0" smtClean="0"/>
              <a:t> 생성</a:t>
            </a:r>
            <a:r>
              <a:rPr lang="en-US" altLang="ko-KR" sz="3200" dirty="0" smtClean="0"/>
              <a:t>(4)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30" y="2060848"/>
            <a:ext cx="8073410" cy="39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</a:t>
            </a:r>
            <a:r>
              <a:rPr lang="ko-KR" altLang="en-US" sz="3200" dirty="0" err="1"/>
              <a:t>하기위한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개인토콘</a:t>
            </a:r>
            <a:r>
              <a:rPr lang="ko-KR" altLang="en-US" sz="3200" dirty="0"/>
              <a:t> 생성</a:t>
            </a:r>
            <a:r>
              <a:rPr lang="en-US" altLang="ko-KR" sz="3200" dirty="0" smtClean="0"/>
              <a:t>(5)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33" y="1628800"/>
            <a:ext cx="4133850" cy="942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89" y="2996952"/>
            <a:ext cx="74961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0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remote: </a:t>
            </a:r>
            <a:r>
              <a:rPr lang="ko-KR" altLang="en-US" sz="3200" dirty="0"/>
              <a:t>로컬 저장소와 원격 저장소를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연결하기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5733256"/>
            <a:ext cx="8229600" cy="57606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원격 저장소와 연결하는 것은 물론 원격 저장소와의 연결 상태를 확인 하거나 원격 저장소의 긴 주소를 별명으로 지어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줄여주기까지 합니다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7772400" cy="392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13433158">
            <a:off x="6652687" y="2520366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3131840" y="3789040"/>
            <a:ext cx="86409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39952" y="3861048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기존에 만들어진 원격저장소 리스트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2160" y="3068960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로컬저장소와 연결할 새로운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원격저장소 생성한다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remote: </a:t>
            </a:r>
            <a:r>
              <a:rPr lang="ko-KR" altLang="en-US" sz="3200" dirty="0"/>
              <a:t>로컬 저장소와 원격 저장소를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연결하기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7848872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3598267">
            <a:off x="4499992" y="4365104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4293096"/>
            <a:ext cx="353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Readme</a:t>
            </a:r>
            <a:r>
              <a:rPr lang="ko-KR" altLang="en-US" b="1" dirty="0">
                <a:solidFill>
                  <a:srgbClr val="FF0000"/>
                </a:solidFill>
              </a:rPr>
              <a:t>파일을 생성하지 않도록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체크하지 말자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remote: </a:t>
            </a:r>
            <a:r>
              <a:rPr lang="ko-KR" altLang="en-US" sz="3200" dirty="0"/>
              <a:t>로컬 저장소와 원격 저장소를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연결하기</a:t>
            </a:r>
            <a:r>
              <a:rPr lang="en-US" altLang="ko-KR" sz="3200" dirty="0"/>
              <a:t>(3)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737235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5940152" y="2924944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71800" y="3212976"/>
            <a:ext cx="628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hlinkClick r:id="rId3"/>
              </a:rPr>
              <a:t>https://github.com/nup49rok1/command_hello.git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복사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remote: </a:t>
            </a:r>
            <a:r>
              <a:rPr lang="ko-KR" altLang="en-US" sz="3200" dirty="0"/>
              <a:t>로컬 저장소와 원격 저장소를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연결하기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357430"/>
            <a:ext cx="8284570" cy="416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1484784"/>
            <a:ext cx="873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remote add </a:t>
            </a:r>
            <a:r>
              <a:rPr lang="ko-KR" altLang="en-US" b="1" dirty="0">
                <a:solidFill>
                  <a:srgbClr val="FF0000"/>
                </a:solidFill>
              </a:rPr>
              <a:t>저장소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별칭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en-US" altLang="ko-KR" b="1" dirty="0">
                <a:solidFill>
                  <a:srgbClr val="FF0000"/>
                </a:solidFill>
                <a:hlinkClick r:id="rId3"/>
              </a:rPr>
              <a:t>https://github.com/</a:t>
            </a:r>
            <a:r>
              <a:rPr lang="ko-KR" altLang="en-US" b="1" dirty="0">
                <a:solidFill>
                  <a:srgbClr val="FF0000"/>
                </a:solidFill>
                <a:hlinkClick r:id="rId3"/>
              </a:rPr>
              <a:t>사용자이름</a:t>
            </a:r>
            <a:r>
              <a:rPr lang="en-US" altLang="ko-KR" b="1" dirty="0">
                <a:solidFill>
                  <a:srgbClr val="FF0000"/>
                </a:solidFill>
                <a:hlinkClick r:id="rId3"/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원격저장소이름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5776" y="4077072"/>
            <a:ext cx="608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</a:rPr>
              <a:t>git</a:t>
            </a:r>
            <a:r>
              <a:rPr lang="en-US" altLang="ko-KR" dirty="0">
                <a:solidFill>
                  <a:srgbClr val="FFFF00"/>
                </a:solidFill>
              </a:rPr>
              <a:t> remote –v </a:t>
            </a:r>
            <a:r>
              <a:rPr lang="ko-KR" altLang="en-US" dirty="0">
                <a:solidFill>
                  <a:srgbClr val="FFFF00"/>
                </a:solidFill>
              </a:rPr>
              <a:t>명령어를 이용하여 원격저장소와 연결확인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596" y="1928802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remote </a:t>
            </a:r>
            <a:r>
              <a:rPr lang="en-US" altLang="ko-KR" b="1" dirty="0" err="1">
                <a:solidFill>
                  <a:srgbClr val="FF0000"/>
                </a:solidFill>
              </a:rPr>
              <a:t>rm</a:t>
            </a:r>
            <a:r>
              <a:rPr lang="en-US" altLang="ko-KR" b="1" dirty="0">
                <a:solidFill>
                  <a:srgbClr val="FF0000"/>
                </a:solidFill>
              </a:rPr>
              <a:t> origin (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remote </a:t>
            </a:r>
            <a:r>
              <a:rPr lang="en-US" altLang="ko-KR" b="1" dirty="0" err="1">
                <a:solidFill>
                  <a:srgbClr val="FF0000"/>
                </a:solidFill>
              </a:rPr>
              <a:t>rm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삭제할 원격저장소이름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(3)-</a:t>
            </a:r>
            <a:r>
              <a:rPr lang="ko-KR" altLang="en-US" sz="3200" dirty="0"/>
              <a:t>버전업</a:t>
            </a:r>
            <a:r>
              <a:rPr lang="en-US" altLang="ko-KR" sz="3200" dirty="0"/>
              <a:t>(2.21)</a:t>
            </a:r>
            <a:endParaRPr lang="ko-KR" altLang="en-US" sz="3200" dirty="0"/>
          </a:p>
        </p:txBody>
      </p:sp>
      <p:sp>
        <p:nvSpPr>
          <p:cNvPr id="6" name="오른쪽 화살표 5"/>
          <p:cNvSpPr/>
          <p:nvPr/>
        </p:nvSpPr>
        <p:spPr>
          <a:xfrm>
            <a:off x="5220072" y="458112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41E23D-985E-4EBA-8A3A-C93B6102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9655"/>
            <a:ext cx="6810375" cy="482726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19754505">
            <a:off x="5636724" y="5552577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16832"/>
            <a:ext cx="8244408" cy="430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오른쪽 화살표 3"/>
          <p:cNvSpPr/>
          <p:nvPr/>
        </p:nvSpPr>
        <p:spPr>
          <a:xfrm rot="2310973">
            <a:off x="2749230" y="6089482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96300" y="6309320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 명령어를 사용시 </a:t>
            </a:r>
            <a:r>
              <a:rPr lang="en-US" altLang="ko-KR" b="1" dirty="0" err="1">
                <a:solidFill>
                  <a:srgbClr val="FF0000"/>
                </a:solidFill>
              </a:rPr>
              <a:t>GitHub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로그인 창이 나오고 인증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76256" y="3518719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1)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로그인창시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계정명과 계정암호입력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80312" y="4623215"/>
            <a:ext cx="3118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</a:rPr>
              <a:t>2)</a:t>
            </a:r>
            <a:r>
              <a:rPr lang="ko-KR" altLang="en-US" b="1" dirty="0" err="1" smtClean="0">
                <a:solidFill>
                  <a:srgbClr val="7030A0"/>
                </a:solidFill>
              </a:rPr>
              <a:t>토콘인증시</a:t>
            </a:r>
            <a:r>
              <a:rPr lang="ko-KR" altLang="en-US" b="1" dirty="0" smtClean="0">
                <a:solidFill>
                  <a:srgbClr val="7030A0"/>
                </a:solidFill>
              </a:rPr>
              <a:t> </a:t>
            </a:r>
            <a:endParaRPr lang="en-US" altLang="ko-KR" b="1" dirty="0" smtClean="0">
              <a:solidFill>
                <a:srgbClr val="7030A0"/>
              </a:solidFill>
            </a:endParaRP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계정명과 </a:t>
            </a:r>
            <a:r>
              <a:rPr lang="ko-KR" altLang="en-US" b="1" dirty="0" err="1" smtClean="0">
                <a:solidFill>
                  <a:srgbClr val="7030A0"/>
                </a:solidFill>
              </a:rPr>
              <a:t>암호대신에</a:t>
            </a:r>
            <a:r>
              <a:rPr lang="ko-KR" altLang="en-US" b="1" dirty="0" smtClean="0">
                <a:solidFill>
                  <a:srgbClr val="7030A0"/>
                </a:solidFill>
              </a:rPr>
              <a:t> 인증키</a:t>
            </a:r>
            <a:endParaRPr lang="en-US" altLang="ko-KR" b="1" dirty="0" smtClean="0">
              <a:solidFill>
                <a:srgbClr val="7030A0"/>
              </a:solidFill>
            </a:endParaRPr>
          </a:p>
          <a:p>
            <a:r>
              <a:rPr lang="ko-KR" altLang="en-US" b="1" dirty="0" err="1" smtClean="0">
                <a:solidFill>
                  <a:srgbClr val="7030A0"/>
                </a:solidFill>
              </a:rPr>
              <a:t>를</a:t>
            </a:r>
            <a:r>
              <a:rPr lang="ko-KR" altLang="en-US" b="1" dirty="0" smtClean="0">
                <a:solidFill>
                  <a:srgbClr val="7030A0"/>
                </a:solidFill>
              </a:rPr>
              <a:t> 입력해서 최종실습한다</a:t>
            </a:r>
            <a:r>
              <a:rPr lang="en-US" altLang="ko-KR" b="1" dirty="0" smtClean="0">
                <a:solidFill>
                  <a:srgbClr val="7030A0"/>
                </a:solidFill>
              </a:rPr>
              <a:t>.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060848"/>
            <a:ext cx="7128792" cy="454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오른쪽 화살표 3"/>
          <p:cNvSpPr/>
          <p:nvPr/>
        </p:nvSpPr>
        <p:spPr>
          <a:xfrm>
            <a:off x="6948264" y="4077072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03956" y="4005064"/>
            <a:ext cx="179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원격저장에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올린내용</a:t>
            </a:r>
            <a:r>
              <a:rPr lang="ko-KR" altLang="en-US" b="1" dirty="0">
                <a:solidFill>
                  <a:srgbClr val="FF0000"/>
                </a:solidFill>
              </a:rPr>
              <a:t> 출력</a:t>
            </a:r>
          </a:p>
        </p:txBody>
      </p:sp>
      <p:sp>
        <p:nvSpPr>
          <p:cNvPr id="6" name="오른쪽 화살표 5"/>
          <p:cNvSpPr/>
          <p:nvPr/>
        </p:nvSpPr>
        <p:spPr>
          <a:xfrm rot="20556150">
            <a:off x="1586666" y="1645444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11525" y="1412776"/>
            <a:ext cx="6932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push</a:t>
            </a:r>
            <a:r>
              <a:rPr lang="ko-KR" altLang="en-US" b="1" dirty="0">
                <a:solidFill>
                  <a:srgbClr val="FF0000"/>
                </a:solidFill>
              </a:rPr>
              <a:t>명령어만 사용하면 에러유발이 된다 원격저장소를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같이 써줘야 된다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push origin –all)-&gt;</a:t>
            </a:r>
            <a:r>
              <a:rPr lang="ko-KR" altLang="en-US" b="1" dirty="0">
                <a:solidFill>
                  <a:srgbClr val="002060"/>
                </a:solidFill>
              </a:rPr>
              <a:t>모든 </a:t>
            </a:r>
            <a:r>
              <a:rPr lang="en-US" altLang="ko-KR" b="1" dirty="0">
                <a:solidFill>
                  <a:srgbClr val="002060"/>
                </a:solidFill>
              </a:rPr>
              <a:t>branch</a:t>
            </a:r>
            <a:r>
              <a:rPr lang="ko-KR" altLang="en-US" b="1" dirty="0">
                <a:solidFill>
                  <a:srgbClr val="002060"/>
                </a:solidFill>
              </a:rPr>
              <a:t>다 올리기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(3)-upload </a:t>
            </a:r>
            <a:r>
              <a:rPr lang="ko-KR" altLang="en-US" sz="3200" dirty="0"/>
              <a:t>확인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53244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3348799">
            <a:off x="4225575" y="4503628"/>
            <a:ext cx="50405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3955626">
            <a:off x="2767257" y="1354572"/>
            <a:ext cx="50405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03848" y="1844824"/>
            <a:ext cx="548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클릭하면 </a:t>
            </a:r>
            <a:r>
              <a:rPr lang="ko-KR" altLang="en-US" b="1" dirty="0" err="1">
                <a:solidFill>
                  <a:srgbClr val="FF0000"/>
                </a:solidFill>
              </a:rPr>
              <a:t>업로드됐음을</a:t>
            </a:r>
            <a:r>
              <a:rPr lang="ko-KR" altLang="en-US" b="1" dirty="0">
                <a:solidFill>
                  <a:srgbClr val="FF0000"/>
                </a:solidFill>
              </a:rPr>
              <a:t> 확인 할 수 있다</a:t>
            </a:r>
            <a:r>
              <a:rPr lang="en-US" altLang="ko-KR" b="1" dirty="0">
                <a:solidFill>
                  <a:srgbClr val="FF0000"/>
                </a:solidFill>
              </a:rPr>
              <a:t>.(</a:t>
            </a:r>
            <a:r>
              <a:rPr lang="ko-KR" altLang="en-US" b="1" dirty="0">
                <a:solidFill>
                  <a:srgbClr val="FF0000"/>
                </a:solidFill>
              </a:rPr>
              <a:t>새로 고침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67944" y="414908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업로드된</a:t>
            </a:r>
            <a:r>
              <a:rPr lang="ko-KR" altLang="en-US" b="1" dirty="0">
                <a:solidFill>
                  <a:srgbClr val="FF0000"/>
                </a:solidFill>
              </a:rPr>
              <a:t> 파일 목록 확인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(4)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667920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1331640" y="242088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07704" y="2348880"/>
            <a:ext cx="625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파일 </a:t>
            </a:r>
            <a:r>
              <a:rPr lang="ko-KR" altLang="en-US" dirty="0" err="1">
                <a:solidFill>
                  <a:srgbClr val="FF0000"/>
                </a:solidFill>
              </a:rPr>
              <a:t>내용입력후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ctrl+z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입력하면 파일이 하나 생성이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851920" y="170080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7984" y="1772816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cat  &gt;&gt; </a:t>
            </a:r>
            <a:r>
              <a:rPr lang="ko-KR" altLang="en-US" dirty="0">
                <a:solidFill>
                  <a:srgbClr val="FF0000"/>
                </a:solidFill>
              </a:rPr>
              <a:t>생성할 파일명 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2699792" y="350100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75856" y="3501008"/>
            <a:ext cx="568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add </a:t>
            </a:r>
            <a:r>
              <a:rPr lang="ko-KR" altLang="en-US" b="1" dirty="0">
                <a:solidFill>
                  <a:srgbClr val="FF0000"/>
                </a:solidFill>
              </a:rPr>
              <a:t>파일명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이 파일의 변화를 체크하게 된다</a:t>
            </a:r>
            <a:r>
              <a:rPr lang="en-US" altLang="ko-KR" b="1" dirty="0">
                <a:solidFill>
                  <a:srgbClr val="FF0000"/>
                </a:solidFill>
              </a:rPr>
              <a:t>.)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275856" y="544522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51920" y="5445224"/>
            <a:ext cx="576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push origin(</a:t>
            </a:r>
            <a:r>
              <a:rPr lang="ko-KR" altLang="en-US" b="1" dirty="0">
                <a:solidFill>
                  <a:srgbClr val="FF0000"/>
                </a:solidFill>
              </a:rPr>
              <a:t>원격저장소 </a:t>
            </a:r>
            <a:r>
              <a:rPr lang="ko-KR" altLang="en-US" b="1" dirty="0" err="1">
                <a:solidFill>
                  <a:srgbClr val="FF0000"/>
                </a:solidFill>
              </a:rPr>
              <a:t>별칭명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b="1" dirty="0">
                <a:solidFill>
                  <a:srgbClr val="FF0000"/>
                </a:solidFill>
              </a:rPr>
              <a:t>적용할 </a:t>
            </a:r>
            <a:r>
              <a:rPr lang="en-US" altLang="ko-KR" b="1" dirty="0">
                <a:solidFill>
                  <a:srgbClr val="FF0000"/>
                </a:solidFill>
              </a:rPr>
              <a:t>branch</a:t>
            </a:r>
            <a:r>
              <a:rPr lang="ko-KR" altLang="en-US" b="1" dirty="0">
                <a:solidFill>
                  <a:srgbClr val="FF0000"/>
                </a:solidFill>
              </a:rPr>
              <a:t>명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6444208" y="407707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20272" y="4149080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</a:t>
            </a:r>
            <a:r>
              <a:rPr lang="ko-KR" altLang="en-US" b="1" dirty="0">
                <a:solidFill>
                  <a:srgbClr val="FF0000"/>
                </a:solidFill>
              </a:rPr>
              <a:t>명령어로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파일변화 최종적용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push: </a:t>
            </a:r>
            <a:r>
              <a:rPr lang="ko-KR" altLang="en-US" sz="3200" dirty="0"/>
              <a:t>로컬 작업 내역을 원격 저장소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에 올리기</a:t>
            </a:r>
            <a:r>
              <a:rPr lang="en-US" altLang="ko-KR" sz="3200" dirty="0"/>
              <a:t>(5)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568952" cy="455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 rot="10600455">
            <a:off x="4788024" y="5013176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6096" y="4797152"/>
            <a:ext cx="2255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방금 만들어서 올린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README.md</a:t>
            </a:r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확인가능하다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fetch,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pull: </a:t>
            </a:r>
            <a:r>
              <a:rPr lang="ko-KR" altLang="en-US" sz="3200" dirty="0"/>
              <a:t>원격저장소와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로컬저장소의 간격 </a:t>
            </a:r>
            <a:r>
              <a:rPr lang="ko-KR" altLang="en-US" sz="3200" dirty="0" err="1"/>
              <a:t>메꾸기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363272" cy="456937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800" dirty="0" err="1"/>
              <a:t>git</a:t>
            </a:r>
            <a:r>
              <a:rPr lang="en-US" altLang="ko-KR" sz="2800" dirty="0"/>
              <a:t> fetch  -&gt;</a:t>
            </a:r>
            <a:r>
              <a:rPr lang="ko-KR" altLang="en-US" sz="2800" dirty="0"/>
              <a:t>원격 저장소의 </a:t>
            </a:r>
            <a:r>
              <a:rPr lang="ko-KR" altLang="en-US" sz="2800" dirty="0" err="1"/>
              <a:t>커밋정보들을</a:t>
            </a:r>
            <a:r>
              <a:rPr lang="ko-KR" altLang="en-US" sz="2800" dirty="0"/>
              <a:t> 가져옴</a:t>
            </a:r>
            <a:endParaRPr lang="en-US" altLang="ko-KR" sz="2800" dirty="0"/>
          </a:p>
          <a:p>
            <a:pPr>
              <a:buNone/>
            </a:pPr>
            <a:r>
              <a:rPr lang="en-US" altLang="ko-KR" sz="2800" dirty="0"/>
              <a:t>                          +</a:t>
            </a:r>
          </a:p>
          <a:p>
            <a:pPr>
              <a:buNone/>
            </a:pPr>
            <a:r>
              <a:rPr lang="en-US" altLang="ko-KR" sz="2800" dirty="0"/>
              <a:t>                </a:t>
            </a:r>
            <a:r>
              <a:rPr lang="ko-KR" altLang="en-US" sz="2800" dirty="0"/>
              <a:t>로컬 저장소의 작업과 </a:t>
            </a:r>
            <a:r>
              <a:rPr lang="ko-KR" altLang="en-US" sz="2800" b="1" dirty="0">
                <a:solidFill>
                  <a:srgbClr val="FF0000"/>
                </a:solidFill>
              </a:rPr>
              <a:t>병합</a:t>
            </a:r>
            <a:r>
              <a:rPr lang="en-US" altLang="ko-KR" sz="2800" b="1" dirty="0">
                <a:solidFill>
                  <a:srgbClr val="FF0000"/>
                </a:solidFill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수동</a:t>
            </a:r>
            <a:r>
              <a:rPr lang="en-US" altLang="ko-KR" sz="2800" b="1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altLang="ko-KR" sz="2800" dirty="0"/>
              <a:t>                </a:t>
            </a:r>
            <a:r>
              <a:rPr lang="ko-KR" altLang="en-US" sz="2800" dirty="0"/>
              <a:t>원격 저장소에 반영</a:t>
            </a:r>
            <a:endParaRPr lang="en-US" altLang="ko-KR" sz="2800" dirty="0"/>
          </a:p>
          <a:p>
            <a:pPr>
              <a:buNone/>
            </a:pPr>
            <a:endParaRPr lang="en-US" altLang="ko-KR" sz="2800" dirty="0"/>
          </a:p>
          <a:p>
            <a:pPr>
              <a:buNone/>
            </a:pPr>
            <a:r>
              <a:rPr lang="en-US" altLang="ko-KR" sz="2800" dirty="0" err="1"/>
              <a:t>git</a:t>
            </a:r>
            <a:r>
              <a:rPr lang="en-US" altLang="ko-KR" sz="2800" dirty="0"/>
              <a:t> pull   -&gt; </a:t>
            </a:r>
            <a:r>
              <a:rPr lang="ko-KR" altLang="en-US" sz="2800" dirty="0"/>
              <a:t>원격 저장소의 </a:t>
            </a:r>
            <a:r>
              <a:rPr lang="ko-KR" altLang="en-US" sz="2800" dirty="0" err="1"/>
              <a:t>커밋정보들을</a:t>
            </a:r>
            <a:r>
              <a:rPr lang="ko-KR" altLang="en-US" sz="2800" dirty="0"/>
              <a:t> 가져와</a:t>
            </a:r>
            <a:endParaRPr lang="en-US" altLang="ko-KR" sz="2800" dirty="0"/>
          </a:p>
          <a:p>
            <a:pPr>
              <a:buNone/>
            </a:pPr>
            <a:r>
              <a:rPr lang="en-US" altLang="ko-KR" sz="2800" dirty="0"/>
              <a:t>                </a:t>
            </a:r>
            <a:r>
              <a:rPr lang="ko-KR" altLang="en-US" sz="2800" dirty="0"/>
              <a:t>서 </a:t>
            </a:r>
            <a:r>
              <a:rPr lang="ko-KR" altLang="en-US" sz="2800" b="1" dirty="0">
                <a:solidFill>
                  <a:srgbClr val="FF0000"/>
                </a:solidFill>
              </a:rPr>
              <a:t>자동으로</a:t>
            </a:r>
            <a:r>
              <a:rPr lang="ko-KR" altLang="en-US" sz="2800" dirty="0"/>
              <a:t> 로컬 브랜치에 병합</a:t>
            </a:r>
            <a:endParaRPr lang="en-US" altLang="ko-KR" sz="2800" dirty="0"/>
          </a:p>
          <a:p>
            <a:pPr>
              <a:buNone/>
            </a:pPr>
            <a:r>
              <a:rPr lang="en-US" altLang="ko-KR" sz="2800" dirty="0"/>
              <a:t>                </a:t>
            </a:r>
            <a:r>
              <a:rPr lang="ko-KR" altLang="en-US" sz="2800" dirty="0"/>
              <a:t>수행</a:t>
            </a:r>
            <a:r>
              <a:rPr lang="en-US" altLang="ko-KR" sz="2800" dirty="0"/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단점 변경사항을 알 </a:t>
            </a:r>
            <a:r>
              <a:rPr lang="ko-KR" altLang="en-US" sz="2800" b="1" dirty="0" err="1">
                <a:solidFill>
                  <a:srgbClr val="FF0000"/>
                </a:solidFill>
              </a:rPr>
              <a:t>수없다</a:t>
            </a:r>
            <a:r>
              <a:rPr lang="en-US" altLang="ko-KR" sz="2800" dirty="0"/>
              <a:t>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원격저장소에서 </a:t>
            </a:r>
            <a:r>
              <a:rPr lang="en-US" altLang="ko-KR" sz="3200" dirty="0"/>
              <a:t>hello.py</a:t>
            </a:r>
            <a:r>
              <a:rPr lang="ko-KR" altLang="en-US" sz="3200" dirty="0" smtClean="0"/>
              <a:t>수정</a:t>
            </a:r>
            <a:r>
              <a:rPr lang="en-US" altLang="ko-KR" sz="3200" dirty="0" smtClean="0"/>
              <a:t>(test.txt)</a:t>
            </a:r>
            <a:endParaRPr lang="ko-KR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66008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573016"/>
            <a:ext cx="8460432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4840857">
            <a:off x="1402051" y="5530694"/>
            <a:ext cx="435243" cy="658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6948264" y="2204864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92586" y="1916832"/>
            <a:ext cx="165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먼저 로컬에서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원격저장소와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의 연결상태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5696" y="5949280"/>
            <a:ext cx="616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원격저장소에서 </a:t>
            </a:r>
            <a:r>
              <a:rPr lang="en-US" altLang="ko-KR" b="1" dirty="0">
                <a:solidFill>
                  <a:srgbClr val="FF0000"/>
                </a:solidFill>
              </a:rPr>
              <a:t>hello.py</a:t>
            </a:r>
            <a:r>
              <a:rPr lang="ko-KR" altLang="en-US" b="1" dirty="0">
                <a:solidFill>
                  <a:srgbClr val="FF0000"/>
                </a:solidFill>
              </a:rPr>
              <a:t>파일을 클릭해 수정화면으로 전환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원격저장소에서 </a:t>
            </a:r>
            <a:r>
              <a:rPr lang="en-US" altLang="ko-KR" sz="3200" dirty="0"/>
              <a:t>hello.py</a:t>
            </a:r>
            <a:r>
              <a:rPr lang="ko-KR" altLang="en-US" sz="3200" dirty="0"/>
              <a:t>수정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532440" cy="256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581128"/>
            <a:ext cx="4648200" cy="18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>
            <a:off x="1619672" y="407707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4149080"/>
            <a:ext cx="3034655" cy="235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>
            <a:off x="3779912" y="5157192"/>
            <a:ext cx="8640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63888" y="580526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밑의 하단에서</a:t>
            </a:r>
          </a:p>
        </p:txBody>
      </p:sp>
      <p:sp>
        <p:nvSpPr>
          <p:cNvPr id="10" name="오른쪽 화살표 9"/>
          <p:cNvSpPr/>
          <p:nvPr/>
        </p:nvSpPr>
        <p:spPr>
          <a:xfrm rot="18871271">
            <a:off x="8028384" y="3212976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20272" y="371703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수정버튼을 클릭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3728" y="429309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주석을 추가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로컬저장소에서 </a:t>
            </a:r>
            <a:r>
              <a:rPr lang="en-US" altLang="ko-KR" sz="3200" dirty="0"/>
              <a:t>hello.py</a:t>
            </a:r>
            <a:r>
              <a:rPr lang="ko-KR" altLang="en-US" sz="3200" dirty="0"/>
              <a:t>수정</a:t>
            </a:r>
            <a:r>
              <a:rPr lang="en-US" altLang="ko-KR" sz="3200" dirty="0"/>
              <a:t>(1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)(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test.txt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편집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34575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700808"/>
            <a:ext cx="51054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2708920"/>
            <a:ext cx="33147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>
          <a:xfrm>
            <a:off x="5796136" y="22768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5013176"/>
            <a:ext cx="7553325" cy="160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아래쪽 화살표 8"/>
          <p:cNvSpPr/>
          <p:nvPr/>
        </p:nvSpPr>
        <p:spPr>
          <a:xfrm>
            <a:off x="5868144" y="4437112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4782222">
            <a:off x="2342257" y="253250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27784" y="278092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원격에서 수정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내용확인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0232" y="234888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vim hello.py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84368" y="3284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주석추가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1548" y="4509120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commit</a:t>
            </a:r>
            <a:r>
              <a:rPr lang="ko-KR" altLang="en-US" b="1" dirty="0">
                <a:solidFill>
                  <a:srgbClr val="FF0000"/>
                </a:solidFill>
              </a:rPr>
              <a:t>명령어 적용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push origin master </a:t>
            </a:r>
            <a:r>
              <a:rPr lang="ko-KR" altLang="en-US" sz="3200" dirty="0"/>
              <a:t>에러유발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4486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4283968" y="4653136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5301208"/>
            <a:ext cx="837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에러유발</a:t>
            </a:r>
            <a:r>
              <a:rPr lang="en-US" altLang="ko-KR" b="1" dirty="0">
                <a:solidFill>
                  <a:srgbClr val="FF0000"/>
                </a:solidFill>
              </a:rPr>
              <a:t>(reject) </a:t>
            </a:r>
            <a:r>
              <a:rPr lang="ko-KR" altLang="en-US" b="1" dirty="0">
                <a:solidFill>
                  <a:srgbClr val="FF0000"/>
                </a:solidFill>
              </a:rPr>
              <a:t>원격 저장소와 로컬 저장소의 같은 </a:t>
            </a:r>
            <a:r>
              <a:rPr lang="ko-KR" altLang="en-US" b="1" dirty="0" err="1">
                <a:solidFill>
                  <a:srgbClr val="FF0000"/>
                </a:solidFill>
              </a:rPr>
              <a:t>브랜치가</a:t>
            </a:r>
            <a:r>
              <a:rPr lang="ko-KR" altLang="en-US" b="1" dirty="0">
                <a:solidFill>
                  <a:srgbClr val="FF0000"/>
                </a:solidFill>
              </a:rPr>
              <a:t> 다른 </a:t>
            </a:r>
            <a:r>
              <a:rPr lang="ko-KR" altLang="en-US" b="1" dirty="0" err="1">
                <a:solidFill>
                  <a:srgbClr val="FF0000"/>
                </a:solidFill>
              </a:rPr>
              <a:t>커밋을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가지고 있기 때문이다</a:t>
            </a:r>
            <a:r>
              <a:rPr lang="en-US" altLang="ko-KR" b="1" dirty="0">
                <a:solidFill>
                  <a:srgbClr val="002060"/>
                </a:solidFill>
              </a:rPr>
              <a:t>.(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push</a:t>
            </a:r>
            <a:r>
              <a:rPr lang="ko-KR" altLang="en-US" b="1" dirty="0">
                <a:solidFill>
                  <a:srgbClr val="002060"/>
                </a:solidFill>
              </a:rPr>
              <a:t>명령어를 쓰기 전에 </a:t>
            </a:r>
            <a:r>
              <a:rPr lang="en-US" altLang="ko-KR" b="1" dirty="0" err="1">
                <a:solidFill>
                  <a:srgbClr val="002060"/>
                </a:solidFill>
              </a:rPr>
              <a:t>git</a:t>
            </a:r>
            <a:r>
              <a:rPr lang="en-US" altLang="ko-KR" b="1" dirty="0">
                <a:solidFill>
                  <a:srgbClr val="002060"/>
                </a:solidFill>
              </a:rPr>
              <a:t> pull</a:t>
            </a:r>
            <a:r>
              <a:rPr lang="ko-KR" altLang="en-US" b="1" dirty="0">
                <a:solidFill>
                  <a:srgbClr val="002060"/>
                </a:solidFill>
              </a:rPr>
              <a:t>을 사용하라고 권고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ko-KR" altLang="en-US" sz="3200" dirty="0"/>
              <a:t>설치 와 설정</a:t>
            </a:r>
            <a:r>
              <a:rPr lang="en-US" altLang="ko-KR" sz="3200" dirty="0"/>
              <a:t>(4)-</a:t>
            </a:r>
            <a:r>
              <a:rPr lang="ko-KR" altLang="en-US" sz="3200" dirty="0"/>
              <a:t>설치 경로 지정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624736" cy="51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fetch</a:t>
            </a:r>
            <a:r>
              <a:rPr lang="ko-KR" altLang="en-US" sz="3200" dirty="0"/>
              <a:t>명령어로 원격저장소 </a:t>
            </a:r>
            <a:r>
              <a:rPr lang="ko-KR" altLang="en-US" sz="3200" dirty="0" err="1"/>
              <a:t>커밋정보</a:t>
            </a:r>
            <a:r>
              <a:rPr lang="ko-KR" altLang="en-US" sz="3200" dirty="0"/>
              <a:t> 가져옴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12482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en-US" altLang="ko-KR" sz="3200" dirty="0" err="1"/>
              <a:t>branch,git</a:t>
            </a:r>
            <a:r>
              <a:rPr lang="en-US" altLang="ko-KR" sz="3200" dirty="0"/>
              <a:t> merge </a:t>
            </a:r>
            <a:r>
              <a:rPr lang="ko-KR" altLang="en-US" sz="3200" dirty="0"/>
              <a:t>사용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77686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2915816" y="198884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63888" y="198884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git</a:t>
            </a:r>
            <a:r>
              <a:rPr lang="en-US" altLang="ko-KR" dirty="0">
                <a:solidFill>
                  <a:srgbClr val="FF0000"/>
                </a:solidFill>
              </a:rPr>
              <a:t> branch –a </a:t>
            </a:r>
            <a:r>
              <a:rPr lang="ko-KR" altLang="en-US" dirty="0">
                <a:solidFill>
                  <a:srgbClr val="FF0000"/>
                </a:solidFill>
              </a:rPr>
              <a:t>로 현재 </a:t>
            </a:r>
            <a:r>
              <a:rPr lang="ko-KR" altLang="en-US" dirty="0" err="1">
                <a:solidFill>
                  <a:srgbClr val="FF0000"/>
                </a:solidFill>
              </a:rPr>
              <a:t>브랜치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목록확이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707904" y="227687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55976" y="227687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현재 선택된 </a:t>
            </a:r>
            <a:r>
              <a:rPr lang="en-US" altLang="ko-KR" dirty="0">
                <a:solidFill>
                  <a:srgbClr val="FF0000"/>
                </a:solidFill>
              </a:rPr>
              <a:t>master </a:t>
            </a:r>
            <a:r>
              <a:rPr lang="ko-KR" altLang="en-US" dirty="0" err="1">
                <a:solidFill>
                  <a:srgbClr val="FF0000"/>
                </a:solidFill>
              </a:rPr>
              <a:t>브랜치</a:t>
            </a:r>
            <a:r>
              <a:rPr lang="en-US" altLang="ko-KR" dirty="0">
                <a:solidFill>
                  <a:srgbClr val="FF0000"/>
                </a:solidFill>
              </a:rPr>
              <a:t>(*)</a:t>
            </a:r>
            <a:r>
              <a:rPr lang="ko-KR" altLang="en-US" dirty="0">
                <a:solidFill>
                  <a:srgbClr val="FF0000"/>
                </a:solidFill>
              </a:rPr>
              <a:t>로 확인 가능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3707904" y="270892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55976" y="270892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원격 저장소의 </a:t>
            </a:r>
            <a:r>
              <a:rPr lang="ko-KR" altLang="en-US" dirty="0" err="1">
                <a:solidFill>
                  <a:srgbClr val="FF0000"/>
                </a:solidFill>
              </a:rPr>
              <a:t>브랜치</a:t>
            </a:r>
            <a:r>
              <a:rPr lang="ko-KR" altLang="en-US" dirty="0">
                <a:solidFill>
                  <a:srgbClr val="FF0000"/>
                </a:solidFill>
              </a:rPr>
              <a:t> 확인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2483768" y="335699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31840" y="3356992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git</a:t>
            </a:r>
            <a:r>
              <a:rPr lang="en-US" altLang="ko-KR" dirty="0">
                <a:solidFill>
                  <a:srgbClr val="FF0000"/>
                </a:solidFill>
              </a:rPr>
              <a:t> merge [tab]</a:t>
            </a:r>
            <a:r>
              <a:rPr lang="ko-KR" altLang="en-US" dirty="0">
                <a:solidFill>
                  <a:srgbClr val="FF0000"/>
                </a:solidFill>
              </a:rPr>
              <a:t>키 입력하면 </a:t>
            </a:r>
            <a:r>
              <a:rPr lang="en-US" altLang="ko-KR" dirty="0">
                <a:solidFill>
                  <a:srgbClr val="FF0000"/>
                </a:solidFill>
              </a:rPr>
              <a:t>merge</a:t>
            </a:r>
            <a:r>
              <a:rPr lang="ko-KR" altLang="en-US" dirty="0">
                <a:solidFill>
                  <a:srgbClr val="FF0000"/>
                </a:solidFill>
              </a:rPr>
              <a:t>가능 목록 출력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3851920" y="450912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99992" y="450912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merge</a:t>
            </a:r>
            <a:r>
              <a:rPr lang="ko-KR" altLang="en-US" b="1" dirty="0">
                <a:solidFill>
                  <a:srgbClr val="FF0000"/>
                </a:solidFill>
              </a:rPr>
              <a:t>명령어 </a:t>
            </a:r>
            <a:r>
              <a:rPr lang="ko-KR" altLang="en-US" b="1" dirty="0" err="1">
                <a:solidFill>
                  <a:srgbClr val="FF0000"/>
                </a:solidFill>
              </a:rPr>
              <a:t>실행시</a:t>
            </a:r>
            <a:r>
              <a:rPr lang="ko-KR" altLang="en-US" b="1" dirty="0">
                <a:solidFill>
                  <a:srgbClr val="FF0000"/>
                </a:solidFill>
              </a:rPr>
              <a:t> 에러유발확인 가능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git</a:t>
            </a:r>
            <a:r>
              <a:rPr lang="en-US" altLang="ko-KR" sz="3200" b="1" dirty="0">
                <a:solidFill>
                  <a:srgbClr val="FF0000"/>
                </a:solidFill>
              </a:rPr>
              <a:t> diff</a:t>
            </a:r>
            <a:r>
              <a:rPr lang="en-US" altLang="ko-KR" sz="3200" dirty="0"/>
              <a:t>: </a:t>
            </a:r>
            <a:r>
              <a:rPr lang="ko-KR" altLang="en-US" sz="3200" dirty="0"/>
              <a:t>로컬저장소 </a:t>
            </a:r>
            <a:r>
              <a:rPr lang="ko-KR" altLang="en-US" sz="3200" dirty="0" err="1"/>
              <a:t>브랜치와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/>
              <a:t>              </a:t>
            </a:r>
            <a:r>
              <a:rPr lang="ko-KR" altLang="en-US" sz="3200" dirty="0"/>
              <a:t>원격저장소 </a:t>
            </a:r>
            <a:r>
              <a:rPr lang="ko-KR" altLang="en-US" sz="3200" dirty="0" err="1"/>
              <a:t>브랜치</a:t>
            </a:r>
            <a:r>
              <a:rPr lang="ko-KR" altLang="en-US" sz="3200" dirty="0"/>
              <a:t> 차이점 확인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674689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508104" y="2996952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06896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두 파일의 주석의 차이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 저장소의 </a:t>
            </a:r>
            <a:r>
              <a:rPr lang="en-US" altLang="ko-KR" sz="3200" dirty="0"/>
              <a:t>hello.py</a:t>
            </a:r>
            <a:r>
              <a:rPr lang="ko-KR" altLang="en-US" sz="3200" dirty="0" smtClean="0"/>
              <a:t>수정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>(</a:t>
            </a:r>
            <a:r>
              <a:rPr lang="ko-KR" altLang="en-US" sz="3200" dirty="0" err="1"/>
              <a:t>주석내용</a:t>
            </a:r>
            <a:r>
              <a:rPr lang="en-US" altLang="ko-KR" sz="3200" dirty="0" smtClean="0"/>
              <a:t>)(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test.txt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편집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3384375" cy="241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3933056"/>
            <a:ext cx="434340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1349738">
            <a:off x="4067709" y="3317779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commit –a –m “conflict resolved </a:t>
            </a:r>
            <a:r>
              <a:rPr lang="en-US" altLang="ko-KR" sz="3200" dirty="0" err="1"/>
              <a:t>GitHub</a:t>
            </a:r>
            <a:r>
              <a:rPr lang="en-US" altLang="ko-KR" sz="3200" dirty="0"/>
              <a:t>”</a:t>
            </a:r>
            <a:endParaRPr lang="ko-KR" alt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799147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779912" y="4581128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55976" y="4581128"/>
            <a:ext cx="265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push origin master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원격저장소에서의 변경내역 확인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6624736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 rot="3083425">
            <a:off x="4139786" y="1617299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16016" y="148478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클릭해서 </a:t>
            </a:r>
            <a:r>
              <a:rPr lang="ko-KR" altLang="en-US" b="1" dirty="0" err="1">
                <a:solidFill>
                  <a:srgbClr val="FF0000"/>
                </a:solidFill>
              </a:rPr>
              <a:t>읽어들인</a:t>
            </a:r>
            <a:r>
              <a:rPr lang="ko-KR" altLang="en-US" b="1" dirty="0">
                <a:solidFill>
                  <a:srgbClr val="FF0000"/>
                </a:solidFill>
              </a:rPr>
              <a:t> 후</a:t>
            </a:r>
          </a:p>
        </p:txBody>
      </p:sp>
      <p:sp>
        <p:nvSpPr>
          <p:cNvPr id="7" name="아래쪽 화살표 6"/>
          <p:cNvSpPr/>
          <p:nvPr/>
        </p:nvSpPr>
        <p:spPr>
          <a:xfrm rot="3083425">
            <a:off x="4787858" y="3993565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861050"/>
            <a:ext cx="341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Hello.py </a:t>
            </a:r>
            <a:r>
              <a:rPr lang="ko-KR" altLang="en-US" b="1" dirty="0">
                <a:solidFill>
                  <a:srgbClr val="FF0000"/>
                </a:solidFill>
              </a:rPr>
              <a:t>클릭해서 바뀐 내용을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확인할 수가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5" y="1574194"/>
            <a:ext cx="7878109" cy="34655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Insights-&gt;</a:t>
            </a:r>
            <a:r>
              <a:rPr lang="en-US" altLang="ko-KR" sz="3200" dirty="0"/>
              <a:t>Network</a:t>
            </a:r>
            <a:r>
              <a:rPr lang="ko-KR" altLang="en-US" sz="3200" dirty="0"/>
              <a:t>로 현재 변경내역 확인</a:t>
            </a:r>
          </a:p>
        </p:txBody>
      </p:sp>
      <p:sp>
        <p:nvSpPr>
          <p:cNvPr id="5" name="오른쪽 화살표 4"/>
          <p:cNvSpPr/>
          <p:nvPr/>
        </p:nvSpPr>
        <p:spPr>
          <a:xfrm rot="2712729">
            <a:off x="7142071" y="426411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96136" y="5224210"/>
            <a:ext cx="352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</a:rPr>
              <a:t>월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ko-KR" altLang="en-US" b="1" dirty="0" smtClean="0">
                <a:solidFill>
                  <a:srgbClr val="FF0000"/>
                </a:solidFill>
              </a:rPr>
              <a:t>일에 </a:t>
            </a:r>
            <a:r>
              <a:rPr lang="ko-KR" altLang="en-US" b="1" dirty="0">
                <a:solidFill>
                  <a:srgbClr val="FF0000"/>
                </a:solidFill>
              </a:rPr>
              <a:t>작업해 </a:t>
            </a:r>
            <a:r>
              <a:rPr lang="en-US" altLang="ko-KR" b="1" dirty="0">
                <a:solidFill>
                  <a:srgbClr val="FF0000"/>
                </a:solidFill>
              </a:rPr>
              <a:t>master</a:t>
            </a:r>
            <a:r>
              <a:rPr lang="ko-KR" altLang="en-US" b="1" dirty="0">
                <a:solidFill>
                  <a:srgbClr val="FF0000"/>
                </a:solidFill>
              </a:rPr>
              <a:t>에 적용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1190" y="5373216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</a:rPr>
              <a:t>월</a:t>
            </a:r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r>
              <a:rPr lang="ko-KR" altLang="en-US" b="1" dirty="0" smtClean="0">
                <a:solidFill>
                  <a:srgbClr val="FF0000"/>
                </a:solidFill>
              </a:rPr>
              <a:t>일에 </a:t>
            </a:r>
            <a:r>
              <a:rPr lang="ko-KR" altLang="en-US" b="1" dirty="0">
                <a:solidFill>
                  <a:srgbClr val="FF0000"/>
                </a:solidFill>
              </a:rPr>
              <a:t>작업해 </a:t>
            </a:r>
            <a:r>
              <a:rPr lang="en-US" altLang="ko-KR" b="1" dirty="0" err="1">
                <a:solidFill>
                  <a:srgbClr val="FF0000"/>
                </a:solidFill>
              </a:rPr>
              <a:t>hotfix</a:t>
            </a:r>
            <a:r>
              <a:rPr lang="ko-KR" altLang="en-US" b="1" dirty="0">
                <a:solidFill>
                  <a:srgbClr val="FF0000"/>
                </a:solidFill>
              </a:rPr>
              <a:t>에 적용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8" name="오른쪽 화살표 7"/>
          <p:cNvSpPr/>
          <p:nvPr/>
        </p:nvSpPr>
        <p:spPr>
          <a:xfrm rot="8623749">
            <a:off x="5694123" y="417562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git</a:t>
            </a:r>
            <a:r>
              <a:rPr lang="en-US" altLang="ko-KR" sz="3200" dirty="0"/>
              <a:t> pull </a:t>
            </a:r>
            <a:r>
              <a:rPr lang="ko-KR" altLang="en-US" sz="3200" dirty="0"/>
              <a:t>명령어 이용</a:t>
            </a:r>
            <a:r>
              <a:rPr lang="en-US" altLang="ko-KR" sz="3200" dirty="0"/>
              <a:t>:</a:t>
            </a:r>
            <a:r>
              <a:rPr lang="ko-KR" altLang="en-US" sz="3200" dirty="0"/>
              <a:t>원격저장소 </a:t>
            </a:r>
            <a:r>
              <a:rPr lang="en-US" altLang="ko-KR" sz="3200" dirty="0"/>
              <a:t>hello.py </a:t>
            </a:r>
            <a:r>
              <a:rPr lang="ko-KR" altLang="en-US" sz="3200" dirty="0" smtClean="0"/>
              <a:t>수정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b="1" dirty="0" smtClean="0">
                <a:solidFill>
                  <a:srgbClr val="FF0000"/>
                </a:solidFill>
              </a:rPr>
              <a:t>(test.txt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최종 수정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1412776"/>
            <a:ext cx="425087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060848"/>
            <a:ext cx="286702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4355976" y="3212976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4581128"/>
            <a:ext cx="3096344" cy="193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>
          <a:xfrm rot="4063830">
            <a:off x="4826044" y="4851503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04048" y="57332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최종 수정 확인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로컬에서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pull origin master </a:t>
            </a:r>
            <a:r>
              <a:rPr lang="ko-KR" altLang="en-US" sz="3200" dirty="0"/>
              <a:t>사용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63912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4365104"/>
            <a:ext cx="42576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>
          <a:xfrm rot="18642476">
            <a:off x="3040022" y="4374193"/>
            <a:ext cx="576064" cy="3797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5400000">
            <a:off x="3419872" y="544522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5157192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원격저장소에서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수정한 </a:t>
            </a:r>
            <a:r>
              <a:rPr lang="en-US" altLang="ko-KR" b="1" dirty="0">
                <a:solidFill>
                  <a:srgbClr val="FF0000"/>
                </a:solidFill>
              </a:rPr>
              <a:t>hello.py</a:t>
            </a:r>
            <a:r>
              <a:rPr lang="ko-KR" altLang="en-US" b="1" dirty="0">
                <a:solidFill>
                  <a:srgbClr val="FF0000"/>
                </a:solidFill>
              </a:rPr>
              <a:t>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로컬저장소에서도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그대로 적용됨을 확인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로컬에서 </a:t>
            </a:r>
            <a:r>
              <a:rPr lang="en-US" altLang="ko-KR" sz="3200" dirty="0" err="1"/>
              <a:t>git</a:t>
            </a:r>
            <a:r>
              <a:rPr lang="en-US" altLang="ko-KR" sz="3200" dirty="0"/>
              <a:t> </a:t>
            </a:r>
            <a:r>
              <a:rPr lang="en-US" altLang="ko-KR" sz="3200" dirty="0" err="1"/>
              <a:t>commit,git</a:t>
            </a:r>
            <a:r>
              <a:rPr lang="en-US" altLang="ko-KR" sz="3200" dirty="0"/>
              <a:t> merge</a:t>
            </a:r>
            <a:endParaRPr lang="ko-KR" alt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56792"/>
            <a:ext cx="661440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4067944" y="4365104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7624" y="4869160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git</a:t>
            </a:r>
            <a:r>
              <a:rPr lang="en-US" altLang="ko-KR" b="1" dirty="0">
                <a:solidFill>
                  <a:srgbClr val="FF0000"/>
                </a:solidFill>
              </a:rPr>
              <a:t> pull</a:t>
            </a:r>
            <a:r>
              <a:rPr lang="ko-KR" altLang="en-US" b="1" dirty="0">
                <a:solidFill>
                  <a:srgbClr val="FF0000"/>
                </a:solidFill>
              </a:rPr>
              <a:t>명령어를 사용하면 원격저장소의 </a:t>
            </a:r>
            <a:r>
              <a:rPr lang="en-US" altLang="ko-KR" b="1" dirty="0">
                <a:solidFill>
                  <a:srgbClr val="FF0000"/>
                </a:solidFill>
              </a:rPr>
              <a:t>commit </a:t>
            </a:r>
            <a:r>
              <a:rPr lang="ko-KR" altLang="en-US" b="1" dirty="0">
                <a:solidFill>
                  <a:srgbClr val="FF0000"/>
                </a:solidFill>
              </a:rPr>
              <a:t>정보들을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가져와서 병합이 자동으로 되기 때문에 이미 작업할 내용이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없다는 메시지가 출력이 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6114</TotalTime>
  <Words>3542</Words>
  <Application>Microsoft Office PowerPoint</Application>
  <PresentationFormat>화면 슬라이드 쇼(4:3)</PresentationFormat>
  <Paragraphs>717</Paragraphs>
  <Slides>160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160</vt:i4>
      </vt:variant>
    </vt:vector>
  </HeadingPairs>
  <TitlesOfParts>
    <vt:vector size="163" baseType="lpstr">
      <vt:lpstr>맑은 고딕</vt:lpstr>
      <vt:lpstr>Arial</vt:lpstr>
      <vt:lpstr>Office 테마</vt:lpstr>
      <vt:lpstr>Git/GitHub</vt:lpstr>
      <vt:lpstr>Git</vt:lpstr>
      <vt:lpstr>Git의 장점</vt:lpstr>
      <vt:lpstr>Git의 특징</vt:lpstr>
      <vt:lpstr>Git/GitHub의 실습</vt:lpstr>
      <vt:lpstr>Git 설치 와 설정(1) https://git-scm.com/</vt:lpstr>
      <vt:lpstr>Git 설치 와 설정(2) (운영체제에 맞게 다운로드(window)</vt:lpstr>
      <vt:lpstr>Git 설치 와 설정(3)-버전업(2.21)</vt:lpstr>
      <vt:lpstr>Git 설치 와 설정(4)-설치 경로 지정</vt:lpstr>
      <vt:lpstr>Git 설치 와 설정(5) (git에 포함된 컴포넌트중 어느것을 사용할지 결정)</vt:lpstr>
      <vt:lpstr>Git 설치 와 설정(6)-시작메뉴 등록</vt:lpstr>
      <vt:lpstr>추가된 부분(편집기 선택)</vt:lpstr>
      <vt:lpstr>Git 설치 와 설정(7)-환경변수 추가유무</vt:lpstr>
      <vt:lpstr>환경변수 옵션</vt:lpstr>
      <vt:lpstr>보안부분 추가(openSSL)</vt:lpstr>
      <vt:lpstr>Git 설치 와 설정(8) (Git에서 커밋할때 작성하는 라인끝 처리옵션)</vt:lpstr>
      <vt:lpstr>라인 엔딩 옵션</vt:lpstr>
      <vt:lpstr>Git 설치 와 설정(9) (Git에서의 터미널 애뮬레이터 사용유무)</vt:lpstr>
      <vt:lpstr>Git 설치 와 설정(10)-추가 옵션은 디폴트로</vt:lpstr>
      <vt:lpstr>Git 설치 와 설정(11)-설치시작</vt:lpstr>
      <vt:lpstr>Git 설치 와 설정(12) – 설치 마무리</vt:lpstr>
      <vt:lpstr>폰트의 크기 설정(추가 부분)(Git Bush 실행)</vt:lpstr>
      <vt:lpstr>시작메뉴의 Git Bash 실행(추가설정)</vt:lpstr>
      <vt:lpstr>git init : 저장소 생성(탐색기에서도 확인)</vt:lpstr>
      <vt:lpstr>git add와 git commit:첫번째 커밋(1)</vt:lpstr>
      <vt:lpstr>git add와 git commit:첫번째 커밋(2)</vt:lpstr>
      <vt:lpstr>CRLF문제 해결(1)</vt:lpstr>
      <vt:lpstr>CRLF문제 해결(2)-hello.txt파일 저장시 필요</vt:lpstr>
      <vt:lpstr>git add와 git commit:첫번째 커밋(3)</vt:lpstr>
      <vt:lpstr>git add와 git commit:첫번째 커밋(4)</vt:lpstr>
      <vt:lpstr>git branch와 git checkout (새로운 브랜치 생성과 이동)</vt:lpstr>
      <vt:lpstr>hotfix 브랜치에서의 작업</vt:lpstr>
      <vt:lpstr>git commit –a: 두 번째 커밋(1)</vt:lpstr>
      <vt:lpstr>git commit –a: 두 번째 커밋(2)-확인</vt:lpstr>
      <vt:lpstr>명령어로 커밋메세지 넣기</vt:lpstr>
      <vt:lpstr>git merge: master 브랜치와 병합(1)</vt:lpstr>
      <vt:lpstr>git merge: master 브랜치와 병합(2)</vt:lpstr>
      <vt:lpstr>각 브랜치의 독립성 확인-master</vt:lpstr>
      <vt:lpstr>각 브랜치의 독립성 확인-hotfix</vt:lpstr>
      <vt:lpstr>각 브랜치의 독립성 최종 확인</vt:lpstr>
      <vt:lpstr>충돌 해결(1)</vt:lpstr>
      <vt:lpstr>충돌 해결(2)</vt:lpstr>
      <vt:lpstr>git log: 기록보기</vt:lpstr>
      <vt:lpstr>git log --graph</vt:lpstr>
      <vt:lpstr>git log –-stat(각 커밋에서 수정파일 통계정보)</vt:lpstr>
      <vt:lpstr>GitHub의 장점</vt:lpstr>
      <vt:lpstr>GitHub 가입하기(https://github.com)</vt:lpstr>
      <vt:lpstr>GitHub의 계정유형(플랜)선택화면</vt:lpstr>
      <vt:lpstr>choose plan 선택화면</vt:lpstr>
      <vt:lpstr>이메일 인증해서 프로젝트 시작</vt:lpstr>
      <vt:lpstr>원격저장소 목록 확인(계정으로 로그인시)</vt:lpstr>
      <vt:lpstr>원격저장소 삭제(1)</vt:lpstr>
      <vt:lpstr>원격저장소 삭제(2)</vt:lpstr>
      <vt:lpstr>원격저장소 삭제(3)</vt:lpstr>
      <vt:lpstr>원격저장소 삭제(4)(계정명/삭제할 원격저장소명)</vt:lpstr>
      <vt:lpstr>원격저장소 삭제(5) – 삭제된 원격저장소 확인</vt:lpstr>
      <vt:lpstr>원격 저장소 생성</vt:lpstr>
      <vt:lpstr>원격저장소 생성된 화면(main 브랜치생성)</vt:lpstr>
      <vt:lpstr>포크(다른 계정의 원격저장소 복사)(1)</vt:lpstr>
      <vt:lpstr>포크(다른 계정의 원격저장소복사)(2)</vt:lpstr>
      <vt:lpstr>포크(다른 계정의 원격저장소복사)(3)-완료</vt:lpstr>
      <vt:lpstr>GitHub 원격 저장소의 구조(1)</vt:lpstr>
      <vt:lpstr>GitHub 원격 저장소의 구조(2)</vt:lpstr>
      <vt:lpstr>GitHub 원격 저장소의 구조(3)</vt:lpstr>
      <vt:lpstr>원격 저장소와 git</vt:lpstr>
      <vt:lpstr>git clone: 원격 저장소의 내용을                  로컬 저장소로 가져오기(1)</vt:lpstr>
      <vt:lpstr>git clone: 원격 저장소의 내용을                  로컬 저장소로 가져오기(2)</vt:lpstr>
      <vt:lpstr>git clone: 원격 저장소의 내용을                  로컬 저장소로 가져오기(3)</vt:lpstr>
      <vt:lpstr>git clone: 원격 저장소의 내용을                  로컬 저장소로 가져오기(4)</vt:lpstr>
      <vt:lpstr>git clone: 원격 저장소의 내용을            로컬 저장소로 가져오기(5)-내용확인</vt:lpstr>
      <vt:lpstr>Git push 하기위한 개인토콘 생성(1)</vt:lpstr>
      <vt:lpstr>Git Push 하기위한 개인토콘 생성(2)</vt:lpstr>
      <vt:lpstr>Git Push 하기위한 개인토콘 생성(3)</vt:lpstr>
      <vt:lpstr>Git Push 하기위한 개인토콘 생성(4)</vt:lpstr>
      <vt:lpstr>Git Push 하기위한 개인토콘 생성(5)</vt:lpstr>
      <vt:lpstr>git remote: 로컬 저장소와 원격 저장소를  연결하기(1)</vt:lpstr>
      <vt:lpstr>git remote: 로컬 저장소와 원격 저장소를  연결하기(2)</vt:lpstr>
      <vt:lpstr>git remote: 로컬 저장소와 원격 저장소를  연결하기(3)</vt:lpstr>
      <vt:lpstr>git remote: 로컬 저장소와 원격 저장소를  연결하기(4)</vt:lpstr>
      <vt:lpstr>git push: 로컬 작업 내역을 원격 저장소 에 올리기(1)</vt:lpstr>
      <vt:lpstr>git push: 로컬 작업 내역을 원격 저장소 에 올리기(2)</vt:lpstr>
      <vt:lpstr>git push: 로컬 작업 내역을 원격 저장소 에 올리기(3)-upload 확인</vt:lpstr>
      <vt:lpstr>git push: 로컬 작업 내역을 원격 저장소 에 올리기(4)</vt:lpstr>
      <vt:lpstr>git push: 로컬 작업 내역을 원격 저장소 에 올리기(5)</vt:lpstr>
      <vt:lpstr>git fetch, git pull: 원격저장소와 로컬저장소의 간격 메꾸기</vt:lpstr>
      <vt:lpstr>원격저장소에서 hello.py수정(test.txt)</vt:lpstr>
      <vt:lpstr>원격저장소에서 hello.py수정(2)</vt:lpstr>
      <vt:lpstr>로컬저장소에서 hello.py수정(1)(test.txt편집)</vt:lpstr>
      <vt:lpstr>git push origin master 에러유발</vt:lpstr>
      <vt:lpstr>git fetch명령어로 원격저장소 커밋정보 가져옴</vt:lpstr>
      <vt:lpstr>git branch,git merge 사용</vt:lpstr>
      <vt:lpstr>git diff: 로컬저장소 브랜치와               원격저장소 브랜치 차이점 확인</vt:lpstr>
      <vt:lpstr>로컬 저장소의 hello.py수정 (주석내용)(test.txt 편집)</vt:lpstr>
      <vt:lpstr>git commit –a –m “conflict resolved GitHub”</vt:lpstr>
      <vt:lpstr>원격저장소에서의 변경내역 확인</vt:lpstr>
      <vt:lpstr>Insights-&gt;Network로 현재 변경내역 확인</vt:lpstr>
      <vt:lpstr>git pull 명령어 이용:원격저장소 hello.py 수정 (test.txt 최종 수정)</vt:lpstr>
      <vt:lpstr>로컬에서 git pull origin master 사용</vt:lpstr>
      <vt:lpstr>로컬에서 git commit,git merge</vt:lpstr>
      <vt:lpstr>이클립스에서 Git 설치 및 사용법(1)</vt:lpstr>
      <vt:lpstr>이클립스에서 Git 설치 및 사용법(2)</vt:lpstr>
      <vt:lpstr>이클립스에서 Git 설치 및 사용법(3)</vt:lpstr>
      <vt:lpstr>이클립스에서 Git 설치 및 사용법(5) 연결시킬 프로젝트명(JspStudy)의 오click</vt:lpstr>
      <vt:lpstr>이클립스에서 Git 설치 및 사용법(4) 저장소 위치 지정</vt:lpstr>
      <vt:lpstr>이클립스에서 Git 설치 및 사용법(6) 로컬저장소를 새로 만들면서 프로젝트와 연결</vt:lpstr>
      <vt:lpstr>이클립스에서 Git 설치 및 사용법(7) 현 프로젝트의 변환 및 git perspective 전환</vt:lpstr>
      <vt:lpstr>이클립스에서 첫번째 커밋(실행먼저)</vt:lpstr>
      <vt:lpstr>이클립스에서 첫번째 커밋(2)</vt:lpstr>
      <vt:lpstr>새로운 브랜치 생성과 이동</vt:lpstr>
      <vt:lpstr>이클립스에서 두번째 커밋-hotfix</vt:lpstr>
      <vt:lpstr>master 브랜치 전환과 병합</vt:lpstr>
      <vt:lpstr>각 브랜치의 독립성 확인(master로 작업)</vt:lpstr>
      <vt:lpstr>각 브랜치의 독립성 확인(hotfix 로 작업)</vt:lpstr>
      <vt:lpstr>충돌 해결(master에 hotfix의 내용을 병합)(1)</vt:lpstr>
      <vt:lpstr>충돌 해결(master에 hotfix의 내용을 병합)(2)</vt:lpstr>
      <vt:lpstr>충돌 해결(master에 hotfix의 내용을 병합)(3)</vt:lpstr>
      <vt:lpstr>충돌 해결(master에 hotfix의 내용을 병합)(4)</vt:lpstr>
      <vt:lpstr>충돌 해결(master에 hotfix의 내용을 병합)(5)</vt:lpstr>
      <vt:lpstr>충돌 해결(master에 hotfix의 내용을 병합)(6)</vt:lpstr>
      <vt:lpstr>커밋 기록 보기(Team-&gt;Show in history) =&gt;새로운 이클립스버전(git화면에서 확인가능)</vt:lpstr>
      <vt:lpstr>커밋 내역 그래프 (Git pespective화면전환시 자동으로 보여준다.)</vt:lpstr>
      <vt:lpstr>이클립스의 git 저장소 확인</vt:lpstr>
      <vt:lpstr>로컬 저장소와 원격 저장소를 연결하기(1) GitHub에서 빈 원격 저장소 하나를 생성</vt:lpstr>
      <vt:lpstr>로컬 저장소와 원격 저장소를 연결하기(2) 새로 생성된 원격저장소 확인</vt:lpstr>
      <vt:lpstr>로컬 저장소와 원격 저장소를 연결하기(3) 이클립스에서 연결 시작</vt:lpstr>
      <vt:lpstr>로컬 저장소와 원격 저장소를 연결하기(4)</vt:lpstr>
      <vt:lpstr>로컬 저장소와 원격 저장소를 연결하기(5)</vt:lpstr>
      <vt:lpstr>로컬 저장소와 원격 저장소를 연결하기(6)</vt:lpstr>
      <vt:lpstr>로컬 저장소와 원격 저장소를 연결하기(7) 이 부분이 핵심설정</vt:lpstr>
      <vt:lpstr>로컬 저장소와 원격 저장소를 연결하기(8)</vt:lpstr>
      <vt:lpstr>로컬 저장소와 원격 저장소를 연결하기(9) 푸시도중에 사용자id와 암호 인증 요구</vt:lpstr>
      <vt:lpstr>로컬 저장소와 원격 저장소를 연결하기(10) 푸시 결과 확인</vt:lpstr>
      <vt:lpstr>로컬 저장소와 원격 저장소를 연결하기(11)</vt:lpstr>
      <vt:lpstr>로컬 작업 내역을 원격저장소에 올리기(1) imsi.jsp파일추가하고 실행</vt:lpstr>
      <vt:lpstr>로컬 작업 내역을 원격저장소에 올리기(2) Team/Commit </vt:lpstr>
      <vt:lpstr>로컬 작업 내역을 원격저장소에 올리기(3) Team/Push branch ‘Master’(원격저장소에 푸시)</vt:lpstr>
      <vt:lpstr>로컬 작업 내역을 원격저장소에 올리기(4)</vt:lpstr>
      <vt:lpstr>로컬 작업 내역을 원격저장소에 올리기(5) 사용자 로그인 인증 후 최종 푸시전 확인</vt:lpstr>
      <vt:lpstr>로컬 작업 내역을 원격저장소에 올리기(6) 푸시 결과 확인</vt:lpstr>
      <vt:lpstr>로컬 작업 내역을 원격저장소에 올리기(7) GitHub 저장소 확인</vt:lpstr>
      <vt:lpstr>원격 저장소와 로컬 저장소의 간격 메꾸기 (현재 로컬저장소와 원격저장소 브랜치정보확인)</vt:lpstr>
      <vt:lpstr>원격 저장소와 로컬 저장소의 간격 메꾸기(2)  원격저장소(eclipse_jspstudy)의 imsi.jsp파일 수정</vt:lpstr>
      <vt:lpstr>원격 저장소와 로컬 저장소의 간격 메꾸기(3) 원격저장소(eclipse_jspstudy)의 imsi.jsp파일 수정</vt:lpstr>
      <vt:lpstr>원격 저장소와 로컬 저장소의 간격 메꾸기(4) 로컬 저장소의 내용도 변경 (imsi.jsp)</vt:lpstr>
      <vt:lpstr> 원격 저장소와 로컬 저장소의 간격 메꾸기(5)  로컬 저장소의 푸시 실패 </vt:lpstr>
      <vt:lpstr>원격 저장소와 로컬 저장소의 간격 메꾸기(6)  Git 퍼스펙티브(Remote-&gt;Fetch)</vt:lpstr>
      <vt:lpstr>원격 저장소와 로컬 저장소의 간격 메꾸기(7)</vt:lpstr>
      <vt:lpstr>원격 저장소와 로컬 저장소의 간격 메꾸기(8) fetch가 완료되면 fetch 완료창</vt:lpstr>
      <vt:lpstr>로컬저장소,원격저장소 병합 (git 퍼스펙티브에서 merge)</vt:lpstr>
      <vt:lpstr>로컬저장소,원격저장소 병합(2) 로컬,원격저장소의 같은 파일이 소스충돌확인</vt:lpstr>
      <vt:lpstr>로컬저장소,원격저장소 병합(3) 로컬 저장소의 소스코드 변경(imsi.jsp)</vt:lpstr>
      <vt:lpstr>로컬저장소,원격저장소 병합(4) Team-&gt;Commit</vt:lpstr>
      <vt:lpstr>로컬저장소,원격저장소 병합(5) 원격 저장소에 push</vt:lpstr>
      <vt:lpstr>로컬저장소,원격저장소 병합(6) 푸시 작업 확인</vt:lpstr>
      <vt:lpstr>로컬저장소,원격저장소 병합(7) 푸시 완료 확인(인증키 2번 확인)</vt:lpstr>
      <vt:lpstr>원격저장소-&gt;로컬저장소 pull 원격저장소(imsi.jsp파일의 최종 수정)</vt:lpstr>
      <vt:lpstr>원격저장소-&gt;로컬저장소 pull(2)</vt:lpstr>
      <vt:lpstr>원격저장소-&gt;로컬저장소 pull(3) fetch = +refs/heads/*:refs/remotes/origin/*</vt:lpstr>
      <vt:lpstr>원격저장소-&gt;로컬저장소 pull(4)</vt:lpstr>
      <vt:lpstr>원격저장소-&gt;로컬저장소 pull(5) 로컬 저장소의 imsi.jsp파일을 최종확인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Git/GitHub</dc:title>
  <dc:creator>이연수님</dc:creator>
  <cp:lastModifiedBy>KITCOOP</cp:lastModifiedBy>
  <cp:revision>681</cp:revision>
  <dcterms:created xsi:type="dcterms:W3CDTF">2017-01-30T08:33:28Z</dcterms:created>
  <dcterms:modified xsi:type="dcterms:W3CDTF">2022-02-04T08:08:46Z</dcterms:modified>
</cp:coreProperties>
</file>